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718" r:id="rId2"/>
    <p:sldId id="805" r:id="rId3"/>
    <p:sldId id="937" r:id="rId4"/>
    <p:sldId id="936" r:id="rId5"/>
    <p:sldId id="832" r:id="rId6"/>
    <p:sldId id="833" r:id="rId7"/>
    <p:sldId id="818" r:id="rId8"/>
    <p:sldId id="835" r:id="rId9"/>
    <p:sldId id="836" r:id="rId10"/>
    <p:sldId id="809" r:id="rId11"/>
    <p:sldId id="938" r:id="rId12"/>
    <p:sldId id="939" r:id="rId13"/>
    <p:sldId id="940" r:id="rId14"/>
    <p:sldId id="824" r:id="rId15"/>
    <p:sldId id="817" r:id="rId16"/>
    <p:sldId id="941" r:id="rId17"/>
    <p:sldId id="783" r:id="rId18"/>
    <p:sldId id="900" r:id="rId19"/>
    <p:sldId id="901" r:id="rId20"/>
    <p:sldId id="903" r:id="rId21"/>
    <p:sldId id="904" r:id="rId22"/>
    <p:sldId id="829" r:id="rId23"/>
    <p:sldId id="935" r:id="rId24"/>
    <p:sldId id="786" r:id="rId25"/>
  </p:sldIdLst>
  <p:sldSz cx="10879138" cy="6119813"/>
  <p:notesSz cx="9926638" cy="6797675"/>
  <p:defaultTextStyle>
    <a:defPPr>
      <a:defRPr lang="da-DK"/>
    </a:defPPr>
    <a:lvl1pPr marL="0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9772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9543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9315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39086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98857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58629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18401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78172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7">
          <p15:clr>
            <a:srgbClr val="A4A3A4"/>
          </p15:clr>
        </p15:guide>
        <p15:guide id="2" pos="34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ene E" initials="ME" lastIdx="1" clrIdx="0"/>
  <p:cmAuthor id="2" name="John Pedersen" initials="JP" lastIdx="6" clrIdx="1"/>
  <p:cmAuthor id="3" name="Tine Lyngholm" initials="TL" lastIdx="1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FD7"/>
    <a:srgbClr val="BFD600"/>
    <a:srgbClr val="5A5B5D"/>
    <a:srgbClr val="EAEBEA"/>
    <a:srgbClr val="0B1452"/>
    <a:srgbClr val="131734"/>
    <a:srgbClr val="242E35"/>
    <a:srgbClr val="304F52"/>
    <a:srgbClr val="243238"/>
    <a:srgbClr val="2E4A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yst layout 3 - Marker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5" autoAdjust="0"/>
    <p:restoredTop sz="84205" autoAdjust="0"/>
  </p:normalViewPr>
  <p:slideViewPr>
    <p:cSldViewPr snapToGrid="0" snapToObjects="1">
      <p:cViewPr varScale="1">
        <p:scale>
          <a:sx n="104" d="100"/>
          <a:sy n="104" d="100"/>
        </p:scale>
        <p:origin x="1530" y="102"/>
      </p:cViewPr>
      <p:guideLst>
        <p:guide orient="horz" pos="1927"/>
        <p:guide pos="34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9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2808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2DD88BEE-7884-42D5-A164-905D672B3861}" type="datetimeFigureOut">
              <a:rPr lang="da-DK" smtClean="0"/>
              <a:t>28-09-2023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0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5622808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A4BD87DE-1D92-4B63-99FE-B8C4A7447A6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3123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1699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EB3AF25F-8E34-4050-81DA-8209144BB9EF}" type="datetimeFigureOut">
              <a:rPr lang="da-DK" smtClean="0"/>
              <a:t>28-09-2023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7" tIns="46213" rIns="92427" bIns="46213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206" y="3271670"/>
            <a:ext cx="7942237" cy="2676027"/>
          </a:xfrm>
          <a:prstGeom prst="rect">
            <a:avLst/>
          </a:prstGeom>
        </p:spPr>
        <p:txBody>
          <a:bodyPr vert="horz" lIns="92427" tIns="46213" rIns="92427" bIns="46213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5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1699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12E19CD3-F52E-40B0-B58E-2129459FB5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450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59772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19543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79315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39086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298857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58629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18401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78172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195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/>
              <a:t>Velkommen i peer-to-peer forløbet i Høreforeningens Ingen skal stå alene projekt. </a:t>
            </a:r>
          </a:p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1130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Peers er ligeværdige. </a:t>
            </a:r>
          </a:p>
          <a:p>
            <a:r>
              <a:rPr lang="da-DK" dirty="0"/>
              <a:t>Peergrupperne er selvstændige grupper af erhvervsaktive med høreproblemer som mødes og tager ansvar for gruppen og hinanden. </a:t>
            </a:r>
          </a:p>
          <a:p>
            <a:r>
              <a:rPr lang="da-DK" dirty="0"/>
              <a:t>Formålet er at skabe trygge fællesskaber med henblik på at øge trivslen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5235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En peer er både tænkt som deltagere i en gruppe og en frivillig der bidrager til gruppens møder og trivsel, uden at skulle gøre en stor indsats. </a:t>
            </a:r>
          </a:p>
          <a:p>
            <a:r>
              <a:rPr lang="da-DK" dirty="0"/>
              <a:t>Der er lavet rammer omkring grupper og forløb, men også tænkt frihed og muligheder for den enkelte gruppe.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8964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Peer-to-peer-forløbet i Høreforeningen er tænkt som et halv- til helårligt forløb med ca. månedlige møder med forskellige temaer der er relevante for erhvervsaktive med høreudfordringer. </a:t>
            </a:r>
          </a:p>
          <a:p>
            <a:r>
              <a:rPr lang="da-DK" dirty="0"/>
              <a:t>Først er der intromøde og efterfølgende opstartsmøde. Derefter en række temamøder. Sidste møde er et særligt afslutningsmøde.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58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Alle møderne i ordningen er tiltænkt at have 3 dele</a:t>
            </a:r>
          </a:p>
          <a:p>
            <a:r>
              <a:rPr lang="da-DK" dirty="0"/>
              <a:t>Introdel – ankomst og check-in runde</a:t>
            </a:r>
          </a:p>
          <a:p>
            <a:r>
              <a:rPr lang="da-DK" dirty="0"/>
              <a:t>Indholdsdel – her drøftes tema(er) eller de særlige emner der er på opstarts- og afslutningsmøder. </a:t>
            </a:r>
          </a:p>
          <a:p>
            <a:r>
              <a:rPr lang="da-DK" dirty="0"/>
              <a:t>Outrodel – her vælges tid, sted og tema(er) for næste møde og den fra gruppen der skal lede næste møde, ”mødeguiden”.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6739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Der er forskellige ‘roller’ i forløbet. </a:t>
            </a:r>
          </a:p>
          <a:p>
            <a:r>
              <a:rPr lang="da-DK" dirty="0"/>
              <a:t>Alle i gruppen er peers. </a:t>
            </a:r>
          </a:p>
          <a:p>
            <a:r>
              <a:rPr lang="da-DK" dirty="0"/>
              <a:t>Tovholder leder det enkelte møde </a:t>
            </a:r>
          </a:p>
          <a:p>
            <a:r>
              <a:rPr lang="da-DK" dirty="0"/>
              <a:t>Kontaktperson står for dialog med projektledelsen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93987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Der er forskellige ‘roller’ i forløbet. </a:t>
            </a:r>
          </a:p>
          <a:p>
            <a:r>
              <a:rPr lang="da-DK" dirty="0"/>
              <a:t>Alle i gruppen er peers. </a:t>
            </a:r>
          </a:p>
          <a:p>
            <a:r>
              <a:rPr lang="da-DK" dirty="0"/>
              <a:t>Tovholder leder det enkelte møde </a:t>
            </a:r>
          </a:p>
          <a:p>
            <a:r>
              <a:rPr lang="da-DK" dirty="0"/>
              <a:t>Kontaktperson står for dialog med projektledelsen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0547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Dette er til princippunktet i indholdsdelen.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99872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Dette er til valg af tema til </a:t>
            </a:r>
            <a:r>
              <a:rPr lang="da-DK" dirty="0" err="1"/>
              <a:t>outrodelen</a:t>
            </a:r>
            <a:r>
              <a:rPr lang="da-DK" dirty="0"/>
              <a:t> af mødet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0310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Informeret af bl.a. vores stormøder og udfordringerne.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675229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8534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 tre overordnede dele af mødet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3584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4837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Punktet skal tage ca. 5 minutter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7586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Introdelen er det der skal præsenteres som introduktion til forløbet. </a:t>
            </a:r>
          </a:p>
          <a:p>
            <a:r>
              <a:rPr lang="da-DK" dirty="0"/>
              <a:t>Ca. 20 minutter.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5917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Peers er ligeværdige. </a:t>
            </a:r>
          </a:p>
          <a:p>
            <a:r>
              <a:rPr lang="da-DK" dirty="0"/>
              <a:t>Peergrupperne er selvstændige grupper af erhvervsaktive med høreproblemer som mødes og tager ansvar for gruppen og hinanden. </a:t>
            </a:r>
          </a:p>
          <a:p>
            <a:r>
              <a:rPr lang="da-DK" dirty="0"/>
              <a:t>Formålet er at skabe trygge fællesskaber med henblik på at øge trivslen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5235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En peer er både tænkt som deltagere i en gruppe og en frivillig der bidrager til gruppens møder og trivsel, uden at skulle gøre en stor indsats. </a:t>
            </a:r>
          </a:p>
          <a:p>
            <a:r>
              <a:rPr lang="da-DK" dirty="0"/>
              <a:t>Der er lavet rammer omkring grupper og forløb, men også tænkt frihed og muligheder for den enkelte gruppe.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8964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Peer-to-peer-forløbet i Høreforeningen er tænkt som et halv- til helårligt forløb med ca. månedlige møder med forskellige temaer der er relevante for erhvervsaktive med høreudfordringer. </a:t>
            </a:r>
          </a:p>
          <a:p>
            <a:r>
              <a:rPr lang="da-DK" dirty="0"/>
              <a:t>Først er der intromøde og efterfølgende opstartsmøde. Derefter en række temamøder. Sidste møde er et særligt afslutningsmøde.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7558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Alle møderne i ordningen er tiltænkt at have 3 dele</a:t>
            </a:r>
          </a:p>
          <a:p>
            <a:r>
              <a:rPr lang="da-DK" dirty="0"/>
              <a:t>Introdel – ankomst og check-in runde</a:t>
            </a:r>
          </a:p>
          <a:p>
            <a:r>
              <a:rPr lang="da-DK" dirty="0"/>
              <a:t>Indholdsdel – her drøftes tema(er) eller de særlige emner der er på opstarts- og afslutningsmøder. </a:t>
            </a:r>
          </a:p>
          <a:p>
            <a:r>
              <a:rPr lang="da-DK" dirty="0"/>
              <a:t>Outrodel – her vælges tid, sted og tema(er) for næste møde og den fra gruppen der skal lede næste møde, ”mødeguiden”.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673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8F7BEA5-323B-48B2-B17E-43BB83D7D2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091"/>
          <a:stretch/>
        </p:blipFill>
        <p:spPr>
          <a:xfrm>
            <a:off x="-1" y="-1"/>
            <a:ext cx="10879139" cy="6119813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791976"/>
            <a:ext cx="5327837" cy="5327837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 dirty="0">
              <a:solidFill>
                <a:srgbClr val="BCE2D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1458690"/>
            <a:ext cx="9253538" cy="3135086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42925" y="4745877"/>
            <a:ext cx="4213225" cy="512762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pPr lvl="0"/>
            <a:r>
              <a:rPr lang="en-US" dirty="0" err="1"/>
              <a:t>Undertitel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42925" y="5390608"/>
            <a:ext cx="4213225" cy="15285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Halv Grøn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56150" y="-794"/>
            <a:ext cx="6120000" cy="6119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6" y="792163"/>
            <a:ext cx="3960812" cy="503238"/>
          </a:xfrm>
        </p:spPr>
        <p:txBody>
          <a:bodyPr lIns="0" tIns="0" rIns="0" bIns="0"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7" y="1629118"/>
            <a:ext cx="3960811" cy="3882966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>
                <a:solidFill>
                  <a:schemeClr val="tx1"/>
                </a:solidFill>
              </a:rPr>
              <a:t>|  Side  </a:t>
            </a:r>
            <a:fld id="{07C3ABF7-9C5F-4CBA-B4FC-DD1D7FBF45EA}" type="slidenum">
              <a:rPr lang="da-DK" sz="689" smtClean="0">
                <a:solidFill>
                  <a:schemeClr val="tx1"/>
                </a:solidFill>
              </a:rPr>
              <a:pPr algn="r">
                <a:defRPr/>
              </a:pPr>
              <a:t>‹nr.›</a:t>
            </a:fld>
            <a:endParaRPr lang="da-DK" sz="689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047786" y="1619250"/>
            <a:ext cx="5288428" cy="3889375"/>
          </a:xfrm>
        </p:spPr>
        <p:txBody>
          <a:bodyPr numCol="2" spcCol="28800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2564960A-74AB-DE48-9EF6-5A483CD8B8E3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Halv Grå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2" y="-1"/>
            <a:ext cx="6122989" cy="61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5" y="792163"/>
            <a:ext cx="5315181" cy="503238"/>
          </a:xfrm>
        </p:spPr>
        <p:txBody>
          <a:bodyPr lIns="0" tIns="0" rIns="0" bIns="0">
            <a:noAutofit/>
          </a:bodyPr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629118"/>
            <a:ext cx="5315181" cy="3882966"/>
          </a:xfrm>
        </p:spPr>
        <p:txBody>
          <a:bodyPr lIns="0" tIns="0" rIns="0" bIns="0" numCol="2" spcCol="288000"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6375400" y="1619250"/>
            <a:ext cx="3960813" cy="3889375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5562573A-C80E-1C41-9C6C-2AF4B4699BA3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5829727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Halv Grå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56150" y="-794"/>
            <a:ext cx="6120000" cy="6119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6" y="792163"/>
            <a:ext cx="3960812" cy="503238"/>
          </a:xfrm>
        </p:spPr>
        <p:txBody>
          <a:bodyPr lIns="0" tIns="0" rIns="0" bIns="0">
            <a:noAutofit/>
          </a:bodyPr>
          <a:lstStyle>
            <a:lvl1pPr>
              <a:defRPr sz="20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7" y="1629118"/>
            <a:ext cx="3960811" cy="3882966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>
                <a:solidFill>
                  <a:schemeClr val="tx2"/>
                </a:solidFill>
              </a:rPr>
              <a:t>|  Side  </a:t>
            </a:r>
            <a:fld id="{07C3ABF7-9C5F-4CBA-B4FC-DD1D7FBF45EA}" type="slidenum">
              <a:rPr lang="da-DK" sz="689" smtClean="0">
                <a:solidFill>
                  <a:schemeClr val="tx2"/>
                </a:solidFill>
              </a:rPr>
              <a:pPr algn="r">
                <a:defRPr/>
              </a:pPr>
              <a:t>‹nr.›</a:t>
            </a:fld>
            <a:endParaRPr lang="da-DK" sz="689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047786" y="1619250"/>
            <a:ext cx="5288428" cy="3889375"/>
          </a:xfrm>
        </p:spPr>
        <p:txBody>
          <a:bodyPr numCol="2" spcCol="28800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C51F6307-EDBC-0947-A27D-6036CEE60D90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Grøn">
    <p:bg>
      <p:bgPr>
        <a:solidFill>
          <a:srgbClr val="BCE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0623" y="3910194"/>
            <a:ext cx="9815590" cy="1319474"/>
          </a:xfrm>
        </p:spPr>
        <p:txBody>
          <a:bodyPr anchor="b" anchorCtr="0">
            <a:noAutofit/>
          </a:bodyPr>
          <a:lstStyle>
            <a:lvl1pPr algn="l">
              <a:defRPr lang="da-DK" sz="6600" b="1" i="0" smtClean="0">
                <a:solidFill>
                  <a:schemeClr val="accent3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r>
              <a:rPr lang="da-DK" dirty="0" err="1"/>
              <a:t>Breaker</a:t>
            </a:r>
            <a:r>
              <a:rPr lang="da-DK" dirty="0"/>
              <a:t>-slide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542925" y="5333744"/>
            <a:ext cx="9793288" cy="358358"/>
          </a:xfrm>
        </p:spPr>
        <p:txBody>
          <a:bodyPr>
            <a:noAutofit/>
          </a:bodyPr>
          <a:lstStyle>
            <a:lvl1pPr marL="0" indent="0" algn="l">
              <a:buNone/>
              <a:defRPr sz="1600" cap="none" baseline="0">
                <a:solidFill>
                  <a:schemeClr val="accent3"/>
                </a:solidFill>
                <a:latin typeface="Work Sans" charset="0"/>
                <a:ea typeface="Work Sans" charset="0"/>
                <a:cs typeface="Work Sans" charset="0"/>
              </a:defRPr>
            </a:lvl1pPr>
            <a:lvl2pPr marL="193736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2pPr>
            <a:lvl3pPr marL="387472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81208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4pPr>
            <a:lvl5pPr marL="774944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5pPr>
            <a:lvl6pPr marL="968681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6pPr>
            <a:lvl7pPr marL="1162416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7pPr>
            <a:lvl8pPr marL="1356152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8pPr>
            <a:lvl9pPr marL="1549889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374" y="4680501"/>
            <a:ext cx="361764" cy="36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15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0623" y="3910194"/>
            <a:ext cx="9815590" cy="1319474"/>
          </a:xfrm>
        </p:spPr>
        <p:txBody>
          <a:bodyPr anchor="b" anchorCtr="0">
            <a:noAutofit/>
          </a:bodyPr>
          <a:lstStyle>
            <a:lvl1pPr algn="l">
              <a:defRPr lang="da-DK" sz="6600" b="1" i="0" smtClean="0">
                <a:solidFill>
                  <a:schemeClr val="accent2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r>
              <a:rPr lang="da-DK" dirty="0" err="1"/>
              <a:t>Breaker</a:t>
            </a:r>
            <a:r>
              <a:rPr lang="da-DK" dirty="0"/>
              <a:t>-slide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542925" y="5333744"/>
            <a:ext cx="9793288" cy="358358"/>
          </a:xfrm>
        </p:spPr>
        <p:txBody>
          <a:bodyPr>
            <a:noAutofit/>
          </a:bodyPr>
          <a:lstStyle>
            <a:lvl1pPr marL="0" indent="0" algn="l">
              <a:buNone/>
              <a:defRPr sz="1600" cap="none" baseline="0">
                <a:solidFill>
                  <a:schemeClr val="accent2"/>
                </a:solidFill>
                <a:latin typeface="Work Sans" charset="0"/>
                <a:ea typeface="Work Sans" charset="0"/>
                <a:cs typeface="Work Sans" charset="0"/>
              </a:defRPr>
            </a:lvl1pPr>
            <a:lvl2pPr marL="193736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2pPr>
            <a:lvl3pPr marL="387472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81208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4pPr>
            <a:lvl5pPr marL="774944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5pPr>
            <a:lvl6pPr marL="968681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6pPr>
            <a:lvl7pPr marL="1162416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7pPr>
            <a:lvl8pPr marL="1356152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8pPr>
            <a:lvl9pPr marL="1549889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374" y="4680501"/>
            <a:ext cx="361764" cy="3617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456" y="4661463"/>
            <a:ext cx="399600" cy="399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Grå">
    <p:bg>
      <p:bgPr>
        <a:solidFill>
          <a:schemeClr val="bg1">
            <a:lumMod val="8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374" y="4680501"/>
            <a:ext cx="361764" cy="36176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0623" y="3910191"/>
            <a:ext cx="9815590" cy="1319474"/>
          </a:xfrm>
        </p:spPr>
        <p:txBody>
          <a:bodyPr anchor="b" anchorCtr="0">
            <a:noAutofit/>
          </a:bodyPr>
          <a:lstStyle>
            <a:lvl1pPr algn="l">
              <a:defRPr lang="da-DK" sz="6600" b="1" i="0" smtClean="0">
                <a:solidFill>
                  <a:schemeClr val="tx2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r>
              <a:rPr lang="da-DK" dirty="0" err="1"/>
              <a:t>Breakerslide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542925" y="5341175"/>
            <a:ext cx="9793288" cy="358358"/>
          </a:xfrm>
        </p:spPr>
        <p:txBody>
          <a:bodyPr>
            <a:noAutofit/>
          </a:bodyPr>
          <a:lstStyle>
            <a:lvl1pPr marL="0" indent="0" algn="l">
              <a:buNone/>
              <a:defRPr sz="1600" cap="none" baseline="0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defRPr>
            </a:lvl1pPr>
            <a:lvl2pPr marL="193736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2pPr>
            <a:lvl3pPr marL="387472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81208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4pPr>
            <a:lvl5pPr marL="774944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5pPr>
            <a:lvl6pPr marL="968681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6pPr>
            <a:lvl7pPr marL="1162416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7pPr>
            <a:lvl8pPr marL="1356152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8pPr>
            <a:lvl9pPr marL="1549889" indent="0">
              <a:buNone/>
              <a:defRPr sz="6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 -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numCol="2" spcCol="540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aseline="0">
                <a:solidFill>
                  <a:schemeClr val="tx1"/>
                </a:solidFill>
              </a:defRPr>
            </a:lvl1pPr>
            <a:lvl2pPr marL="193736" indent="0">
              <a:buFontTx/>
              <a:buNone/>
              <a:defRPr sz="886"/>
            </a:lvl2pPr>
            <a:lvl3pPr marL="387473" indent="0">
              <a:buFontTx/>
              <a:buNone/>
              <a:defRPr sz="886"/>
            </a:lvl3pPr>
            <a:lvl4pPr marL="581209" indent="0">
              <a:buFontTx/>
              <a:buNone/>
              <a:defRPr sz="886"/>
            </a:lvl4pPr>
            <a:lvl5pPr marL="774944" indent="0">
              <a:buFontTx/>
              <a:buNone/>
              <a:defRPr sz="886"/>
            </a:lvl5pPr>
          </a:lstStyle>
          <a:p>
            <a:pPr lvl="0"/>
            <a:r>
              <a:rPr lang="da-DK"/>
              <a:t>Brug dette layout til 2 spalter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 </a:t>
            </a:r>
          </a:p>
        </p:txBody>
      </p:sp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101994" y="5674999"/>
            <a:ext cx="3671709" cy="325824"/>
          </a:xfrm>
          <a:prstGeom prst="rect">
            <a:avLst/>
          </a:prstGeom>
        </p:spPr>
        <p:txBody>
          <a:bodyPr vert="horz" lIns="38744" tIns="19372" rIns="38744" bIns="19372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492" dirty="0"/>
          </a:p>
        </p:txBody>
      </p:sp>
      <p:sp>
        <p:nvSpPr>
          <p:cNvPr id="6" name="Rectangle 11"/>
          <p:cNvSpPr txBox="1">
            <a:spLocks noChangeArrowheads="1"/>
          </p:cNvSpPr>
          <p:nvPr userDrawn="1"/>
        </p:nvSpPr>
        <p:spPr>
          <a:xfrm>
            <a:off x="8968629" y="5829804"/>
            <a:ext cx="1369433" cy="129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A5366301-0961-BD41-825F-13AC5B762091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22812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 -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>
            <a:noAutofit/>
          </a:bodyPr>
          <a:lstStyle>
            <a:lvl1pPr>
              <a:defRPr sz="20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pic>
        <p:nvPicPr>
          <p:cNvPr id="5" name="Høreforeningen logo.png">
            <a:extLst>
              <a:ext uri="{FF2B5EF4-FFF2-40B4-BE49-F238E27FC236}">
                <a16:creationId xmlns:a16="http://schemas.microsoft.com/office/drawing/2014/main" id="{21A4A889-89E8-CC4C-940D-DA8B873C1CB1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249314946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ndhold - 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6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 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pic>
        <p:nvPicPr>
          <p:cNvPr id="4" name="Høreforeningen logo.png">
            <a:extLst>
              <a:ext uri="{FF2B5EF4-FFF2-40B4-BE49-F238E27FC236}">
                <a16:creationId xmlns:a16="http://schemas.microsoft.com/office/drawing/2014/main" id="{1E680158-C463-AC4A-96F7-669FB644C1E3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2709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dhold -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5" y="792163"/>
            <a:ext cx="3960813" cy="503238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925" y="1629117"/>
            <a:ext cx="3960813" cy="388296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263" y="-887"/>
            <a:ext cx="6120000" cy="6120000"/>
          </a:xfrm>
        </p:spPr>
        <p:txBody>
          <a:bodyPr lIns="360000" tIns="792000" rIns="360000" bIns="360000" numCol="2" spcCol="288000"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8" name="Rectangle 11"/>
          <p:cNvSpPr txBox="1">
            <a:spLocks noChangeArrowheads="1"/>
          </p:cNvSpPr>
          <p:nvPr userDrawn="1"/>
        </p:nvSpPr>
        <p:spPr>
          <a:xfrm>
            <a:off x="9388178" y="5829803"/>
            <a:ext cx="948035" cy="2900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pic>
        <p:nvPicPr>
          <p:cNvPr id="6" name="Høreforeningen logo.png">
            <a:extLst>
              <a:ext uri="{FF2B5EF4-FFF2-40B4-BE49-F238E27FC236}">
                <a16:creationId xmlns:a16="http://schemas.microsoft.com/office/drawing/2014/main" id="{6157732F-6D0B-6140-8E46-9BA4DE83E7B2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31112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Halv Grøn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2" y="-1"/>
            <a:ext cx="6122989" cy="61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925" y="792163"/>
            <a:ext cx="5315181" cy="503238"/>
          </a:xfrm>
        </p:spPr>
        <p:txBody>
          <a:bodyPr lIns="0" tIns="0" rIns="0" bIns="0">
            <a:noAutofit/>
          </a:bodyPr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629118"/>
            <a:ext cx="5315181" cy="3882966"/>
          </a:xfrm>
        </p:spPr>
        <p:txBody>
          <a:bodyPr lIns="0" tIns="0" rIns="0" bIns="0" numCol="2" spcCol="288000"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Rectangle 11"/>
          <p:cNvSpPr txBox="1">
            <a:spLocks noChangeArrowheads="1"/>
          </p:cNvSpPr>
          <p:nvPr userDrawn="1"/>
        </p:nvSpPr>
        <p:spPr>
          <a:xfrm>
            <a:off x="9388178" y="5829804"/>
            <a:ext cx="948035" cy="17395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689" dirty="0"/>
              <a:t>|  Side  </a:t>
            </a:r>
            <a:fld id="{07C3ABF7-9C5F-4CBA-B4FC-DD1D7FBF45EA}" type="slidenum">
              <a:rPr lang="da-DK" sz="689" smtClean="0"/>
              <a:pPr algn="r">
                <a:defRPr/>
              </a:pPr>
              <a:t>‹nr.›</a:t>
            </a:fld>
            <a:endParaRPr lang="da-DK" sz="689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6375400" y="1619250"/>
            <a:ext cx="3960813" cy="388937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en-US" dirty="0"/>
          </a:p>
        </p:txBody>
      </p:sp>
      <p:pic>
        <p:nvPicPr>
          <p:cNvPr id="8" name="Høreforeningen logo.png">
            <a:extLst>
              <a:ext uri="{FF2B5EF4-FFF2-40B4-BE49-F238E27FC236}">
                <a16:creationId xmlns:a16="http://schemas.microsoft.com/office/drawing/2014/main" id="{C4022EA7-39F3-7D49-9774-E0845CE84717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8154" y="5801615"/>
            <a:ext cx="961477" cy="148598"/>
          </a:xfrm>
          <a:prstGeom prst="rect">
            <a:avLst/>
          </a:prstGeom>
          <a:ln w="12700">
            <a:miter lim="400000"/>
          </a:ln>
          <a:effectLst/>
        </p:spPr>
      </p:pic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42925" y="792163"/>
            <a:ext cx="9793287" cy="5032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2926" y="1629118"/>
            <a:ext cx="9793288" cy="38829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noProof="0" dirty="0"/>
              <a:t>Klik for at redigere i master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03603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868" r:id="rId2"/>
    <p:sldLayoutId id="2147483934" r:id="rId3"/>
    <p:sldLayoutId id="2147483858" r:id="rId4"/>
    <p:sldLayoutId id="2147483735" r:id="rId5"/>
    <p:sldLayoutId id="2147483826" r:id="rId6"/>
    <p:sldLayoutId id="2147483719" r:id="rId7"/>
    <p:sldLayoutId id="2147483828" r:id="rId8"/>
    <p:sldLayoutId id="2147483965" r:id="rId9"/>
    <p:sldLayoutId id="2147483966" r:id="rId10"/>
    <p:sldLayoutId id="2147483854" r:id="rId11"/>
    <p:sldLayoutId id="2147483869" r:id="rId12"/>
  </p:sldLayoutIdLst>
  <p:hf sldNum="0" hdr="0" ftr="0" dt="0"/>
  <p:txStyles>
    <p:titleStyle>
      <a:lvl1pPr algn="l" defTabSz="387472" rtl="0" eaLnBrk="1" latinLnBrk="0" hangingPunct="1">
        <a:lnSpc>
          <a:spcPct val="90000"/>
        </a:lnSpc>
        <a:spcBef>
          <a:spcPct val="0"/>
        </a:spcBef>
        <a:buNone/>
        <a:defRPr sz="2000" b="1" kern="1200" cap="none" baseline="0">
          <a:solidFill>
            <a:schemeClr val="tx1"/>
          </a:solidFill>
          <a:latin typeface="Work Sans" charset="0"/>
          <a:ea typeface="Work Sans" charset="0"/>
          <a:cs typeface="Work Sans" charset="0"/>
        </a:defRPr>
      </a:lvl1pPr>
    </p:titleStyle>
    <p:bodyStyle>
      <a:lvl1pPr marL="0" indent="0" algn="l" defTabSz="387472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0604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84341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78077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71812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65548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59284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53021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46757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3736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87472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81208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74944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68681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62416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56152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49889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27" userDrawn="1">
          <p15:clr>
            <a:srgbClr val="F26B43"/>
          </p15:clr>
        </p15:guide>
        <p15:guide id="2" pos="3495" userDrawn="1">
          <p15:clr>
            <a:srgbClr val="F26B43"/>
          </p15:clr>
        </p15:guide>
        <p15:guide id="3" pos="682" userDrawn="1">
          <p15:clr>
            <a:srgbClr val="F26B43"/>
          </p15:clr>
        </p15:guide>
        <p15:guide id="4" pos="6171" userDrawn="1">
          <p15:clr>
            <a:srgbClr val="F26B43"/>
          </p15:clr>
        </p15:guide>
        <p15:guide id="5" pos="342" userDrawn="1">
          <p15:clr>
            <a:srgbClr val="F26B43"/>
          </p15:clr>
        </p15:guide>
        <p15:guide id="6" pos="6511" userDrawn="1">
          <p15:clr>
            <a:srgbClr val="F26B43"/>
          </p15:clr>
        </p15:guide>
        <p15:guide id="7" orient="horz" pos="1020" userDrawn="1">
          <p15:clr>
            <a:srgbClr val="F26B43"/>
          </p15:clr>
        </p15:guide>
        <p15:guide id="8" orient="horz" pos="499" userDrawn="1">
          <p15:clr>
            <a:srgbClr val="F26B43"/>
          </p15:clr>
        </p15:guide>
        <p15:guide id="11" orient="horz" pos="3470" userDrawn="1">
          <p15:clr>
            <a:srgbClr val="F26B43"/>
          </p15:clr>
        </p15:guide>
        <p15:guide id="13" orient="horz" pos="816" userDrawn="1">
          <p15:clr>
            <a:srgbClr val="F26B43"/>
          </p15:clr>
        </p15:guide>
        <p15:guide id="16" pos="3857" userDrawn="1">
          <p15:clr>
            <a:srgbClr val="F26B43"/>
          </p15:clr>
        </p15:guide>
        <p15:guide id="17" pos="2996" userDrawn="1">
          <p15:clr>
            <a:srgbClr val="F26B43"/>
          </p15:clr>
        </p15:guide>
        <p15:guide id="18" pos="3358" userDrawn="1">
          <p15:clr>
            <a:srgbClr val="F26B43"/>
          </p15:clr>
        </p15:guide>
        <p15:guide id="19" pos="4016" userDrawn="1">
          <p15:clr>
            <a:srgbClr val="F26B43"/>
          </p15:clr>
        </p15:guide>
        <p15:guide id="20" pos="2837" userDrawn="1">
          <p15:clr>
            <a:srgbClr val="F26B43"/>
          </p15:clr>
        </p15:guide>
        <p15:guide id="21" pos="4923" userDrawn="1">
          <p15:clr>
            <a:srgbClr val="F26B43"/>
          </p15:clr>
        </p15:guide>
        <p15:guide id="22" pos="19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5A5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542925" y="2069382"/>
            <a:ext cx="9253538" cy="31350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3874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a-DK" sz="6600" b="1" i="0" kern="1200" cap="none" baseline="0" smtClean="0">
                <a:solidFill>
                  <a:schemeClr val="accent3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Opstartsmøde</a:t>
            </a:r>
          </a:p>
          <a:p>
            <a:r>
              <a:rPr lang="da-DK" dirty="0">
                <a:solidFill>
                  <a:srgbClr val="EAEBEA"/>
                </a:solidFill>
                <a:latin typeface="Franklin Gothic Heavy" panose="020B0603020102020204" pitchFamily="34" charset="0"/>
              </a:rPr>
              <a:t>Peer-to-peer forløb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42924" y="5500947"/>
            <a:ext cx="5830981" cy="47085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dirty="0">
                <a:solidFill>
                  <a:srgbClr val="BFD600"/>
                </a:solidFill>
                <a:latin typeface="Franklin Gothic Demi" panose="020B0603020102020204" pitchFamily="34" charset="0"/>
              </a:rPr>
              <a:t>27. September 2023</a:t>
            </a:r>
          </a:p>
        </p:txBody>
      </p:sp>
      <p:grpSp>
        <p:nvGrpSpPr>
          <p:cNvPr id="8" name="Group 13">
            <a:extLst>
              <a:ext uri="{FF2B5EF4-FFF2-40B4-BE49-F238E27FC236}">
                <a16:creationId xmlns:a16="http://schemas.microsoft.com/office/drawing/2014/main" id="{36E9C23A-E27D-A345-AB35-74C90846EC8C}"/>
              </a:ext>
            </a:extLst>
          </p:cNvPr>
          <p:cNvGrpSpPr/>
          <p:nvPr/>
        </p:nvGrpSpPr>
        <p:grpSpPr>
          <a:xfrm>
            <a:off x="8423803" y="-9301"/>
            <a:ext cx="1908755" cy="470856"/>
            <a:chOff x="8439005" y="5598082"/>
            <a:chExt cx="2114986" cy="521730"/>
          </a:xfrm>
        </p:grpSpPr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93825C1E-4B75-D54D-B724-FEA6F2E617F2}"/>
                </a:ext>
              </a:extLst>
            </p:cNvPr>
            <p:cNvSpPr/>
            <p:nvPr/>
          </p:nvSpPr>
          <p:spPr>
            <a:xfrm>
              <a:off x="8439005" y="5598082"/>
              <a:ext cx="2114986" cy="521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pic>
          <p:nvPicPr>
            <p:cNvPr id="10" name="Høreforeningen logo.png">
              <a:extLst>
                <a:ext uri="{FF2B5EF4-FFF2-40B4-BE49-F238E27FC236}">
                  <a16:creationId xmlns:a16="http://schemas.microsoft.com/office/drawing/2014/main" id="{D4A8BBA5-3110-174E-93EF-21284C6C5F5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85587" y="5718164"/>
              <a:ext cx="1821821" cy="281566"/>
            </a:xfrm>
            <a:prstGeom prst="rect">
              <a:avLst/>
            </a:prstGeom>
            <a:ln w="12700">
              <a:miter lim="400000"/>
            </a:ln>
            <a:effectLst/>
          </p:spPr>
        </p:pic>
      </p:grpSp>
      <p:sp>
        <p:nvSpPr>
          <p:cNvPr id="11" name="Tekstfelt 10"/>
          <p:cNvSpPr txBox="1"/>
          <p:nvPr/>
        </p:nvSpPr>
        <p:spPr>
          <a:xfrm>
            <a:off x="520623" y="1042633"/>
            <a:ext cx="310414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Franklin Gothic Heavy" panose="020B0603020102020204" pitchFamily="34" charset="0"/>
                <a:sym typeface="Wingdings" panose="05000000000000000000" pitchFamily="2" charset="2"/>
              </a:rPr>
              <a:t>Tue Hylby Lindqvist</a:t>
            </a:r>
            <a:br>
              <a:rPr lang="da-DK" sz="1800" dirty="0">
                <a:solidFill>
                  <a:schemeClr val="bg1"/>
                </a:solidFill>
                <a:latin typeface="Franklin Gothic Heavy" panose="020B0603020102020204" pitchFamily="34" charset="0"/>
                <a:sym typeface="Wingdings" panose="05000000000000000000" pitchFamily="2" charset="2"/>
              </a:rPr>
            </a:br>
            <a:r>
              <a:rPr lang="da-DK" sz="1800" dirty="0">
                <a:solidFill>
                  <a:schemeClr val="bg1"/>
                </a:solidFill>
                <a:latin typeface="Franklin Gothic Heavy" panose="020B0603020102020204" pitchFamily="34" charset="0"/>
                <a:sym typeface="Wingdings" panose="05000000000000000000" pitchFamily="2" charset="2"/>
              </a:rPr>
              <a:t>thl@hoereforeningen.dk</a:t>
            </a:r>
            <a:endParaRPr lang="da-DK" sz="1800" b="1" dirty="0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  <a:p>
            <a:endParaRPr lang="da-DK" sz="12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326" y="-9301"/>
            <a:ext cx="956599" cy="47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61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5A5B5D"/>
                </a:solidFill>
                <a:latin typeface="Franklin Gothic Heavy" panose="020B0603020102020204" pitchFamily="34" charset="0"/>
              </a:rPr>
              <a:t>Peer-to-peer i Høreforeningen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5" y="1319935"/>
            <a:ext cx="979328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Hvad er en peer: </a:t>
            </a: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En peer er en </a:t>
            </a:r>
            <a:r>
              <a:rPr lang="da-DK" sz="2000" b="1" i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ligeværdig </a:t>
            </a: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person, og ofte én som tilhører samme sociale gruppe som andre peers. </a:t>
            </a:r>
          </a:p>
          <a:p>
            <a:endParaRPr lang="da-DK" sz="2000" b="1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  <a:p>
            <a:r>
              <a:rPr lang="da-DK" sz="20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Definition af peer-to-peer i Høreforeningen:</a:t>
            </a:r>
          </a:p>
          <a:p>
            <a:r>
              <a:rPr lang="da-DK" sz="20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Peer-to-peer er to til flere erhvervsaktive personer med høreudfordringer der mødes flere gange for at dele erfaringer, interesser, oplevelser og sparrer med hinanden i forhold til høreudfordringer.</a:t>
            </a:r>
          </a:p>
          <a:p>
            <a:r>
              <a:rPr lang="da-DK" sz="20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I peer-grupper har alle peers ansvar for gruppen og hinanden. </a:t>
            </a:r>
          </a:p>
          <a:p>
            <a:endParaRPr lang="da-DK" sz="2000" b="1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Formål:</a:t>
            </a: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Skabe fællesskaber, hvori erhvervsaktive personer med høreproblemer og/eller -sygdomme kan søge støtte, sparring og opbakning omkring deres udfordringer – således at det øger personernes trivsel.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a-DK" sz="1800" b="1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B1D39C2B-503F-0759-32E4-D1C7C2FA8761}"/>
              </a:ext>
            </a:extLst>
          </p:cNvPr>
          <p:cNvGrpSpPr/>
          <p:nvPr/>
        </p:nvGrpSpPr>
        <p:grpSpPr>
          <a:xfrm>
            <a:off x="8423803" y="-9332"/>
            <a:ext cx="1908755" cy="470856"/>
            <a:chOff x="8439005" y="5598082"/>
            <a:chExt cx="2114986" cy="521730"/>
          </a:xfrm>
        </p:grpSpPr>
        <p:sp>
          <p:nvSpPr>
            <p:cNvPr id="3" name="Rectangle 12">
              <a:extLst>
                <a:ext uri="{FF2B5EF4-FFF2-40B4-BE49-F238E27FC236}">
                  <a16:creationId xmlns:a16="http://schemas.microsoft.com/office/drawing/2014/main" id="{CA6763D9-740D-F3FA-8F74-23C7C3FC6BF8}"/>
                </a:ext>
              </a:extLst>
            </p:cNvPr>
            <p:cNvSpPr/>
            <p:nvPr/>
          </p:nvSpPr>
          <p:spPr>
            <a:xfrm>
              <a:off x="8439005" y="5598082"/>
              <a:ext cx="2114986" cy="521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pic>
          <p:nvPicPr>
            <p:cNvPr id="7" name="Høreforeningen logo.png">
              <a:extLst>
                <a:ext uri="{FF2B5EF4-FFF2-40B4-BE49-F238E27FC236}">
                  <a16:creationId xmlns:a16="http://schemas.microsoft.com/office/drawing/2014/main" id="{E5AF9670-DCA1-607A-7405-3831B098193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85587" y="5718164"/>
              <a:ext cx="1821821" cy="281566"/>
            </a:xfrm>
            <a:prstGeom prst="rect">
              <a:avLst/>
            </a:prstGeom>
            <a:ln w="12700">
              <a:miter lim="400000"/>
            </a:ln>
            <a:effectLst/>
          </p:spPr>
        </p:pic>
      </p:grpSp>
      <p:pic>
        <p:nvPicPr>
          <p:cNvPr id="8" name="Billede 7">
            <a:extLst>
              <a:ext uri="{FF2B5EF4-FFF2-40B4-BE49-F238E27FC236}">
                <a16:creationId xmlns:a16="http://schemas.microsoft.com/office/drawing/2014/main" id="{66DE39E8-06FA-6F17-DE79-26EF673DE5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426" y="5650390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9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Tilgang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At gøre peer-grupperne i stand til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selv at kunne afvikle møderne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ud fra forskellige muligheder tilrettelægge forløb hen ad vejen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at afholde møder uden at skulle lægge en kæmpe indsats </a:t>
            </a:r>
          </a:p>
          <a:p>
            <a:endParaRPr lang="da-DK" sz="28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4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Peer-to-peer forløb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Forløbet varer ca. et halvt til et helt år. 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Intromøde – intro til forløb, mød din gruppe, og planlæg opstartsmøde.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Opstartsmøde – din hørehistorie, principper for gruppen mv. 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5-10 Temamøder – ca. hver måned. Fysiske og/eller virtuelle møder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Alternative mødeformer – mulige på egen hånd, fx ture, middage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Afslutningsmøde – evaluering mv.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Eventuelt flere møder på egen hånd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  <p:cxnSp>
        <p:nvCxnSpPr>
          <p:cNvPr id="8" name="Lige forbindelse 7"/>
          <p:cNvCxnSpPr>
            <a:cxnSpLocks/>
          </p:cNvCxnSpPr>
          <p:nvPr/>
        </p:nvCxnSpPr>
        <p:spPr>
          <a:xfrm flipV="1">
            <a:off x="1950239" y="4429532"/>
            <a:ext cx="1388609" cy="623187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>
            <a:cxnSpLocks/>
          </p:cNvCxnSpPr>
          <p:nvPr/>
        </p:nvCxnSpPr>
        <p:spPr>
          <a:xfrm flipH="1" flipV="1">
            <a:off x="6830288" y="4430481"/>
            <a:ext cx="1192329" cy="569862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 flipH="1">
            <a:off x="3343018" y="4430481"/>
            <a:ext cx="3487269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2473440" y="4971020"/>
            <a:ext cx="0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felt 2">
            <a:extLst>
              <a:ext uri="{FF2B5EF4-FFF2-40B4-BE49-F238E27FC236}">
                <a16:creationId xmlns:a16="http://schemas.microsoft.com/office/drawing/2014/main" id="{5DD3310F-B46D-9A95-A21C-C409813C6B33}"/>
              </a:ext>
            </a:extLst>
          </p:cNvPr>
          <p:cNvSpPr txBox="1"/>
          <p:nvPr/>
        </p:nvSpPr>
        <p:spPr>
          <a:xfrm>
            <a:off x="3256489" y="376691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3FC85883-9329-6D49-6F0F-D50306E37AB7}"/>
              </a:ext>
            </a:extLst>
          </p:cNvPr>
          <p:cNvSpPr txBox="1"/>
          <p:nvPr/>
        </p:nvSpPr>
        <p:spPr>
          <a:xfrm>
            <a:off x="2564166" y="4073113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052F884-105E-BF7F-279A-F9A46D02245C}"/>
              </a:ext>
            </a:extLst>
          </p:cNvPr>
          <p:cNvSpPr txBox="1"/>
          <p:nvPr/>
        </p:nvSpPr>
        <p:spPr>
          <a:xfrm>
            <a:off x="5684558" y="3765502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23BBAC6-808D-EE9C-0B41-7C51BBB1A497}"/>
              </a:ext>
            </a:extLst>
          </p:cNvPr>
          <p:cNvSpPr txBox="1"/>
          <p:nvPr/>
        </p:nvSpPr>
        <p:spPr>
          <a:xfrm>
            <a:off x="5186550" y="3762267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2C8AD6F-BD55-5116-1138-CECE6D0740EC}"/>
              </a:ext>
            </a:extLst>
          </p:cNvPr>
          <p:cNvSpPr txBox="1"/>
          <p:nvPr/>
        </p:nvSpPr>
        <p:spPr>
          <a:xfrm>
            <a:off x="7919727" y="4336039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52019F4-5B9E-6967-35F2-E3EA95667994}"/>
              </a:ext>
            </a:extLst>
          </p:cNvPr>
          <p:cNvSpPr txBox="1"/>
          <p:nvPr/>
        </p:nvSpPr>
        <p:spPr>
          <a:xfrm>
            <a:off x="6212937" y="376208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B4DC163-0FAF-926F-966A-3FF0B8FB885F}"/>
              </a:ext>
            </a:extLst>
          </p:cNvPr>
          <p:cNvSpPr txBox="1"/>
          <p:nvPr/>
        </p:nvSpPr>
        <p:spPr>
          <a:xfrm>
            <a:off x="4235649" y="3764190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317537A6-CD4F-284D-58D7-3193717BF1EF}"/>
              </a:ext>
            </a:extLst>
          </p:cNvPr>
          <p:cNvSpPr txBox="1"/>
          <p:nvPr/>
        </p:nvSpPr>
        <p:spPr>
          <a:xfrm>
            <a:off x="4688816" y="3762266"/>
            <a:ext cx="30018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2011576-BA6F-560A-3D04-75415D4F7F8B}"/>
              </a:ext>
            </a:extLst>
          </p:cNvPr>
          <p:cNvSpPr txBox="1"/>
          <p:nvPr/>
        </p:nvSpPr>
        <p:spPr>
          <a:xfrm>
            <a:off x="6731848" y="3766907"/>
            <a:ext cx="272200" cy="11214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07BD2E6-6850-00ED-4B07-336ECDA6B0C1}"/>
              </a:ext>
            </a:extLst>
          </p:cNvPr>
          <p:cNvSpPr txBox="1"/>
          <p:nvPr/>
        </p:nvSpPr>
        <p:spPr>
          <a:xfrm>
            <a:off x="2039089" y="5167716"/>
            <a:ext cx="12065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Opstartsmøde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E55EEDF0-AE33-3C43-24E3-893781947A0C}"/>
              </a:ext>
            </a:extLst>
          </p:cNvPr>
          <p:cNvSpPr txBox="1"/>
          <p:nvPr/>
        </p:nvSpPr>
        <p:spPr>
          <a:xfrm>
            <a:off x="4602054" y="4075650"/>
            <a:ext cx="98507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Temamøder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AFC758E0-39D8-5F8B-5576-872CC0CC3EEE}"/>
              </a:ext>
            </a:extLst>
          </p:cNvPr>
          <p:cNvSpPr txBox="1"/>
          <p:nvPr/>
        </p:nvSpPr>
        <p:spPr>
          <a:xfrm>
            <a:off x="7384422" y="5169883"/>
            <a:ext cx="144039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Afslutningsmøde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7192AFD9-AC9F-9AC7-A944-5DE768E93F05}"/>
              </a:ext>
            </a:extLst>
          </p:cNvPr>
          <p:cNvSpPr txBox="1"/>
          <p:nvPr/>
        </p:nvSpPr>
        <p:spPr>
          <a:xfrm>
            <a:off x="4766527" y="4810308"/>
            <a:ext cx="62356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C00000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½ - 1 år</a:t>
            </a:r>
          </a:p>
        </p:txBody>
      </p:sp>
      <p:cxnSp>
        <p:nvCxnSpPr>
          <p:cNvPr id="25" name="Lige pilforbindelse 24">
            <a:extLst>
              <a:ext uri="{FF2B5EF4-FFF2-40B4-BE49-F238E27FC236}">
                <a16:creationId xmlns:a16="http://schemas.microsoft.com/office/drawing/2014/main" id="{DED62F05-6004-0906-C572-31C6BC958266}"/>
              </a:ext>
            </a:extLst>
          </p:cNvPr>
          <p:cNvCxnSpPr/>
          <p:nvPr/>
        </p:nvCxnSpPr>
        <p:spPr>
          <a:xfrm flipV="1">
            <a:off x="2722821" y="5012614"/>
            <a:ext cx="4690308" cy="18503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B39FF9CF-B0BB-0CFD-B279-9F19FCCE3945}"/>
              </a:ext>
            </a:extLst>
          </p:cNvPr>
          <p:cNvSpPr txBox="1"/>
          <p:nvPr/>
        </p:nvSpPr>
        <p:spPr>
          <a:xfrm>
            <a:off x="1882397" y="4373545"/>
            <a:ext cx="25689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576A95F9-DDA9-09C5-6395-7FDD4A9B495F}"/>
              </a:ext>
            </a:extLst>
          </p:cNvPr>
          <p:cNvSpPr txBox="1"/>
          <p:nvPr/>
        </p:nvSpPr>
        <p:spPr>
          <a:xfrm>
            <a:off x="3734901" y="3766394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6506637D-2E0D-A13A-3732-92C9A9E06964}"/>
              </a:ext>
            </a:extLst>
          </p:cNvPr>
          <p:cNvSpPr txBox="1"/>
          <p:nvPr/>
        </p:nvSpPr>
        <p:spPr>
          <a:xfrm>
            <a:off x="890679" y="4918030"/>
            <a:ext cx="8800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Intromøde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BDA2ADA8-3F86-9585-CD4D-33AF79BE1DC8}"/>
              </a:ext>
            </a:extLst>
          </p:cNvPr>
          <p:cNvSpPr txBox="1"/>
          <p:nvPr/>
        </p:nvSpPr>
        <p:spPr>
          <a:xfrm>
            <a:off x="8480482" y="4699439"/>
            <a:ext cx="20887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Evt. møder på egen hånd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E7CA5D6E-EFB3-A50E-E589-01972C96FBE0}"/>
              </a:ext>
            </a:extLst>
          </p:cNvPr>
          <p:cNvSpPr txBox="1"/>
          <p:nvPr/>
        </p:nvSpPr>
        <p:spPr>
          <a:xfrm>
            <a:off x="8465908" y="434335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79CA3B0B-F119-9C58-4C80-C11203978311}"/>
              </a:ext>
            </a:extLst>
          </p:cNvPr>
          <p:cNvSpPr txBox="1"/>
          <p:nvPr/>
        </p:nvSpPr>
        <p:spPr>
          <a:xfrm>
            <a:off x="9100428" y="4336970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CD1CA095-BEAC-99D7-287B-694885EA5854}"/>
              </a:ext>
            </a:extLst>
          </p:cNvPr>
          <p:cNvSpPr txBox="1"/>
          <p:nvPr/>
        </p:nvSpPr>
        <p:spPr>
          <a:xfrm>
            <a:off x="9734225" y="4342223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AB5BA6A3-C827-E7DC-47FB-7C209BDFE1AC}"/>
              </a:ext>
            </a:extLst>
          </p:cNvPr>
          <p:cNvSpPr txBox="1"/>
          <p:nvPr/>
        </p:nvSpPr>
        <p:spPr>
          <a:xfrm>
            <a:off x="10322359" y="434335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118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b="1" dirty="0">
                <a:solidFill>
                  <a:srgbClr val="BFD600"/>
                </a:solidFill>
                <a:latin typeface="Franklin Gothic Heavy" panose="020B0603020102020204" pitchFamily="34" charset="0"/>
              </a:rPr>
              <a:t>Generel mødestruktur  temamøder (møder af ca. 1½-2 timers varighed)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255454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da-DK" sz="32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Introdel</a:t>
            </a:r>
          </a:p>
          <a:p>
            <a:endParaRPr lang="da-DK" sz="32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r>
              <a:rPr lang="da-DK" sz="32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Indholdsdel</a:t>
            </a:r>
          </a:p>
          <a:p>
            <a:endParaRPr lang="da-DK" sz="32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r>
              <a:rPr lang="da-DK" sz="32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Outrodel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981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b="1" dirty="0">
                <a:solidFill>
                  <a:srgbClr val="BFD600"/>
                </a:solidFill>
                <a:latin typeface="Franklin Gothic Heavy" panose="020B0603020102020204" pitchFamily="34" charset="0"/>
              </a:rPr>
              <a:t>Generel mødestruktur  temamøder (møder af ca. 1,5 - 2 timers varighed)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32932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Introdel (ca. 15 minutter)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1.	Ankomst - i virtuelt eller fysisk mødelokale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2.	Check-in runde - hvordan er din energi i dag? </a:t>
            </a:r>
          </a:p>
          <a:p>
            <a:endParaRPr lang="da-DK" sz="16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Indholdsdel (</a:t>
            </a:r>
            <a:r>
              <a:rPr lang="da-DK" sz="1600" b="1" dirty="0" err="1">
                <a:solidFill>
                  <a:srgbClr val="5A5B5D"/>
                </a:solidFill>
                <a:latin typeface="Franklin Gothic Heavy" panose="020B0603020102020204" pitchFamily="34" charset="0"/>
              </a:rPr>
              <a:t>ca</a:t>
            </a:r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 1 time)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1.	Introduktion til mødet/tema(er) - af tovholder  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2.	Spørgsmål og/eller øvelser og samtaler ift. mødet/temaet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3.	Eventuelle andre emner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4.	Pause (ca. 10 minutter)</a:t>
            </a:r>
          </a:p>
          <a:p>
            <a:endParaRPr lang="da-DK" sz="16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16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Outrodel (ca. 30 minutter)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5.	Valg af dato, tid og sted for næste møde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6.	Valg af næste møde/temamøde - alle tænker over temaet</a:t>
            </a: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7.	Valg af mødeguide til næste møde </a:t>
            </a:r>
          </a:p>
          <a:p>
            <a:pPr marL="602672" lvl="1" indent="-342900">
              <a:buAutoNum type="arabicPeriod" startAt="8"/>
            </a:pPr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Check-ud - hvilke nye perspektiver har du fået ud af dagen?</a:t>
            </a:r>
          </a:p>
          <a:p>
            <a:pPr lvl="1"/>
            <a:endParaRPr lang="da-DK" sz="16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1"/>
            <a:endParaRPr lang="da-DK" sz="16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lvl="1"/>
            <a:r>
              <a:rPr lang="da-DK" sz="16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Derudover kan man selv arrangere alternative mødeformer, fx ekskursioner, middage mv. 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03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Roller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Peers – </a:t>
            </a:r>
            <a:r>
              <a:rPr lang="da-DK" sz="2400" b="1" i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ligeværdige - </a:t>
            </a:r>
            <a:r>
              <a:rPr lang="da-DK" sz="24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alle deltagere i gruppen er peers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Tovholder – er mødekoordinator- og mødeleder, skifter fra møde til møde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4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Kontaktperson – står for eventuel feedback mellem gruppe og sekretariat/projektleder</a:t>
            </a:r>
          </a:p>
          <a:p>
            <a:endParaRPr lang="da-DK" sz="24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9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Mødesteder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Fysiske møder (ca. 2 timer – se dokument i kuffert)</a:t>
            </a:r>
          </a:p>
          <a:p>
            <a:pPr marL="831272" lvl="1" indent="-571500">
              <a:buFont typeface="Arial" panose="020B0604020202020204" pitchFamily="34" charset="0"/>
              <a:buChar char="•"/>
            </a:pPr>
            <a:r>
              <a:rPr lang="da-DK" sz="2000" b="1" dirty="0" err="1">
                <a:solidFill>
                  <a:srgbClr val="5A5B5D"/>
                </a:solidFill>
                <a:latin typeface="Franklin Gothic Heavy" panose="020B0603020102020204" pitchFamily="34" charset="0"/>
              </a:rPr>
              <a:t>Frivilligcentre</a:t>
            </a:r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pPr marL="831272" lvl="1" indent="-571500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Biblioteker mv. </a:t>
            </a:r>
          </a:p>
          <a:p>
            <a:pPr marL="831272" lvl="1" indent="-571500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Egen arbejdsplads </a:t>
            </a:r>
          </a:p>
          <a:p>
            <a:pPr marL="831272" lvl="1" indent="-571500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Eget hjem</a:t>
            </a:r>
          </a:p>
          <a:p>
            <a:pPr lvl="1"/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Virtuelle møder (ca. 1½ time – se dokument i kuffert)  </a:t>
            </a:r>
          </a:p>
          <a:p>
            <a:pPr marL="831272" lvl="1" indent="-571500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Zoom eller teams, eller andre tjenester fx google </a:t>
            </a:r>
            <a:r>
              <a:rPr lang="da-DK" sz="2000" b="1" dirty="0" err="1">
                <a:solidFill>
                  <a:srgbClr val="5A5B5D"/>
                </a:solidFill>
                <a:latin typeface="Franklin Gothic Heavy" panose="020B0603020102020204" pitchFamily="34" charset="0"/>
              </a:rPr>
              <a:t>meet</a:t>
            </a: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 (gratis) </a:t>
            </a:r>
          </a:p>
          <a:p>
            <a:pPr marL="831272" lvl="1" indent="-571500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Dog ikke alle åbne for skrivetolkning</a:t>
            </a:r>
          </a:p>
          <a:p>
            <a:pPr marL="831272" lvl="1" indent="-571500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HUSK skrivetolke en mulighed! </a:t>
            </a:r>
          </a:p>
          <a:p>
            <a:pPr marL="831272" lvl="1" indent="-571500">
              <a:buFont typeface="Arial" panose="020B0604020202020204" pitchFamily="34" charset="0"/>
              <a:buChar char="•"/>
            </a:pPr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9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86778" y="1780624"/>
            <a:ext cx="9253538" cy="31350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3874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a-DK" sz="6600" b="1" i="0" kern="1200" cap="none" baseline="0" smtClean="0">
                <a:solidFill>
                  <a:schemeClr val="accent3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r>
              <a:rPr lang="da-DK" dirty="0">
                <a:solidFill>
                  <a:schemeClr val="bg1"/>
                </a:solidFill>
                <a:latin typeface="Franklin Gothic Heavy" panose="020B0603020102020204" pitchFamily="34" charset="0"/>
              </a:rPr>
              <a:t>Indholdsdel</a:t>
            </a:r>
          </a:p>
        </p:txBody>
      </p:sp>
      <p:grpSp>
        <p:nvGrpSpPr>
          <p:cNvPr id="17" name="Group 13">
            <a:extLst>
              <a:ext uri="{FF2B5EF4-FFF2-40B4-BE49-F238E27FC236}">
                <a16:creationId xmlns:a16="http://schemas.microsoft.com/office/drawing/2014/main" id="{36E9C23A-E27D-A345-AB35-74C90846EC8C}"/>
              </a:ext>
            </a:extLst>
          </p:cNvPr>
          <p:cNvGrpSpPr/>
          <p:nvPr/>
        </p:nvGrpSpPr>
        <p:grpSpPr>
          <a:xfrm>
            <a:off x="8423803" y="-1"/>
            <a:ext cx="1908755" cy="470856"/>
            <a:chOff x="8439005" y="5598082"/>
            <a:chExt cx="2114986" cy="521730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93825C1E-4B75-D54D-B724-FEA6F2E617F2}"/>
                </a:ext>
              </a:extLst>
            </p:cNvPr>
            <p:cNvSpPr/>
            <p:nvPr/>
          </p:nvSpPr>
          <p:spPr>
            <a:xfrm>
              <a:off x="8439005" y="5598082"/>
              <a:ext cx="2114986" cy="521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pic>
          <p:nvPicPr>
            <p:cNvPr id="19" name="Høreforeningen logo.png">
              <a:extLst>
                <a:ext uri="{FF2B5EF4-FFF2-40B4-BE49-F238E27FC236}">
                  <a16:creationId xmlns:a16="http://schemas.microsoft.com/office/drawing/2014/main" id="{D4A8BBA5-3110-174E-93EF-21284C6C5F5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85587" y="5718164"/>
              <a:ext cx="1821821" cy="281566"/>
            </a:xfrm>
            <a:prstGeom prst="rect">
              <a:avLst/>
            </a:prstGeom>
            <a:ln w="12700">
              <a:miter lim="400000"/>
            </a:ln>
            <a:effectLst/>
          </p:spPr>
        </p:pic>
      </p:grpSp>
      <p:pic>
        <p:nvPicPr>
          <p:cNvPr id="7" name="Billed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426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20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b="1" dirty="0">
                <a:solidFill>
                  <a:srgbClr val="BFD600"/>
                </a:solidFill>
                <a:latin typeface="Franklin Gothic Heavy" panose="020B0603020102020204" pitchFamily="34" charset="0"/>
              </a:rPr>
              <a:t>Opstartsmødet, dagsorden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440120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Indholdsdel (ca. 60 minutter)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1.	(20 min.) Lær hinanden at kende: </a:t>
            </a:r>
          </a:p>
          <a:p>
            <a:pPr lvl="2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a.	Din hørehistorie, kort fortalt</a:t>
            </a:r>
          </a:p>
          <a:p>
            <a:pPr lvl="2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b.	Hvad er din motivation for at være med i forløbet?</a:t>
            </a:r>
          </a:p>
          <a:p>
            <a:pPr lvl="2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c.	Hvad er dit bedste råd, du har fået eller strategi for at håndtere dit høretab?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2.	(10 min.) Hvad har vi til fælles i gruppen: Geografisk område, og? 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3.	(10 min.) Hvad har du brug for, for at være med i gruppesammenhænge? fx skrivetolk, teleslynge, talerækkedisciplin, lyttepauser mv.  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4.	(10 min.) Principper for peer-to-peer gruppen (Tovholder viser principperne frem – se næste side)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a.	Mangler der noget med hensyn til principperne for jeres gruppe? </a:t>
            </a: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9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b="1" dirty="0">
                <a:solidFill>
                  <a:srgbClr val="BFD600"/>
                </a:solidFill>
                <a:latin typeface="Franklin Gothic Heavy" panose="020B0603020102020204" pitchFamily="34" charset="0"/>
              </a:rPr>
              <a:t>Principper for peergruppen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409342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Vi har lavet nogle principper for peergruppen for at sikre tryg og god kommunikation. 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•Vi er der for hinanden 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•Giv plads til alle i gruppen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•Giv konstruktiv feedback 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•Gruppen er et fortroligt rum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•Der tages ikke referat, man kan selv tage noter efter behov. 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•Hvis mødet eller en deltager går i ring, bliv enige om en talemåde til venligt 	at komme videre i mødet, fx ”husk at drej til højre i rundkørslen”. 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•Hvordan håndterer vi det, hvis nogen fylder for meget i gruppen? </a:t>
            </a:r>
          </a:p>
          <a:p>
            <a:pPr lvl="1"/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•…. Mangler der noget? </a:t>
            </a: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endParaRPr lang="da-DK" sz="20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77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5A5B5D"/>
                </a:solidFill>
                <a:latin typeface="Franklin Gothic Heavy" panose="020B0603020102020204" pitchFamily="34" charset="0"/>
              </a:rPr>
              <a:t>Dagsorden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5" y="1319935"/>
            <a:ext cx="97932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Introdel – check-in og intro til forløb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Indholdsdel – din hørehistorie, principper mv.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Outrodel – planlæg næste møde, roller mv. </a:t>
            </a:r>
          </a:p>
        </p:txBody>
      </p:sp>
    </p:spTree>
    <p:extLst>
      <p:ext uri="{BB962C8B-B14F-4D97-AF65-F5344CB8AC3E}">
        <p14:creationId xmlns:p14="http://schemas.microsoft.com/office/powerpoint/2010/main" val="1018408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b="1" dirty="0">
                <a:solidFill>
                  <a:srgbClr val="BFD600"/>
                </a:solidFill>
                <a:latin typeface="Franklin Gothic Heavy" panose="020B0603020102020204" pitchFamily="34" charset="0"/>
              </a:rPr>
              <a:t>Opstartsmødet, dagsorden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40011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5.	(ca. 10 min.) Pause 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48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b="1" dirty="0">
                <a:solidFill>
                  <a:srgbClr val="BFD600"/>
                </a:solidFill>
                <a:latin typeface="Franklin Gothic Heavy" panose="020B0603020102020204" pitchFamily="34" charset="0"/>
              </a:rPr>
              <a:t>Opstartsmødet, </a:t>
            </a:r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dagsorden</a:t>
            </a:r>
            <a:endParaRPr lang="da-DK" sz="2000" b="1" dirty="0">
              <a:solidFill>
                <a:srgbClr val="BFD600"/>
              </a:solidFill>
              <a:latin typeface="Franklin Gothic Heavy" panose="020B06030201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193899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Outrodel (ca. 30 min.)</a:t>
            </a: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	1.	(10 min.) Valg af dato, tid og sted for næste møde, ca. en måned efter. </a:t>
            </a: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	2.	(7 min.) Valg af tema(er) til næste møde (se næste sider)</a:t>
            </a: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	3.	(5 min.) Valg af ny tovholder til næste møde</a:t>
            </a: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	4.	(3 min) Valg af kontaktperson i gruppen</a:t>
            </a: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	5.	(5 min.) Check-ud - hvilke nye perspektiver tager du med hjem?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95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86778" y="1780624"/>
            <a:ext cx="9253538" cy="31350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3874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a-DK" sz="6600" b="1" i="0" kern="1200" cap="none" baseline="0" smtClean="0">
                <a:solidFill>
                  <a:schemeClr val="accent3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br>
              <a:rPr lang="da-DK" dirty="0">
                <a:solidFill>
                  <a:schemeClr val="bg1"/>
                </a:solidFill>
                <a:latin typeface="Franklin Gothic Heavy" panose="020B0603020102020204" pitchFamily="34" charset="0"/>
              </a:rPr>
            </a:br>
            <a:r>
              <a:rPr lang="da-DK" dirty="0">
                <a:solidFill>
                  <a:srgbClr val="5A5B5D"/>
                </a:solidFill>
                <a:latin typeface="Franklin Gothic Heavy" panose="020B0603020102020204" pitchFamily="34" charset="0"/>
              </a:rPr>
              <a:t>Temaer til temamøder</a:t>
            </a:r>
          </a:p>
          <a:p>
            <a:r>
              <a:rPr lang="da-DK" dirty="0">
                <a:solidFill>
                  <a:schemeClr val="bg1"/>
                </a:solidFill>
                <a:latin typeface="Franklin Gothic Heavy" panose="020B0603020102020204" pitchFamily="34" charset="0"/>
              </a:rPr>
              <a:t>peer-to-peer</a:t>
            </a:r>
          </a:p>
        </p:txBody>
      </p:sp>
      <p:grpSp>
        <p:nvGrpSpPr>
          <p:cNvPr id="17" name="Group 13">
            <a:extLst>
              <a:ext uri="{FF2B5EF4-FFF2-40B4-BE49-F238E27FC236}">
                <a16:creationId xmlns:a16="http://schemas.microsoft.com/office/drawing/2014/main" id="{36E9C23A-E27D-A345-AB35-74C90846EC8C}"/>
              </a:ext>
            </a:extLst>
          </p:cNvPr>
          <p:cNvGrpSpPr/>
          <p:nvPr/>
        </p:nvGrpSpPr>
        <p:grpSpPr>
          <a:xfrm>
            <a:off x="8423803" y="-1"/>
            <a:ext cx="1908755" cy="470856"/>
            <a:chOff x="8439005" y="5598082"/>
            <a:chExt cx="2114986" cy="521730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93825C1E-4B75-D54D-B724-FEA6F2E617F2}"/>
                </a:ext>
              </a:extLst>
            </p:cNvPr>
            <p:cNvSpPr/>
            <p:nvPr/>
          </p:nvSpPr>
          <p:spPr>
            <a:xfrm>
              <a:off x="8439005" y="5598082"/>
              <a:ext cx="2114986" cy="521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pic>
          <p:nvPicPr>
            <p:cNvPr id="19" name="Høreforeningen logo.png">
              <a:extLst>
                <a:ext uri="{FF2B5EF4-FFF2-40B4-BE49-F238E27FC236}">
                  <a16:creationId xmlns:a16="http://schemas.microsoft.com/office/drawing/2014/main" id="{D4A8BBA5-3110-174E-93EF-21284C6C5F5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85587" y="5718164"/>
              <a:ext cx="1821821" cy="281566"/>
            </a:xfrm>
            <a:prstGeom prst="rect">
              <a:avLst/>
            </a:prstGeom>
            <a:ln w="12700">
              <a:miter lim="400000"/>
            </a:ln>
            <a:effectLst/>
          </p:spPr>
        </p:pic>
      </p:grpSp>
      <p:pic>
        <p:nvPicPr>
          <p:cNvPr id="7" name="Billed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426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73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b="1" dirty="0">
                <a:solidFill>
                  <a:srgbClr val="BFD600"/>
                </a:solidFill>
                <a:latin typeface="Franklin Gothic Heavy" panose="020B0603020102020204" pitchFamily="34" charset="0"/>
              </a:rPr>
              <a:t>Mulige temaer til møder; tema(er) vælges til hvert møde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230832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Tekniske løsninger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Udfordringer i sociale sammenhænge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At lade stå til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Hørepædagogik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At sige det højt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Energiforvaltning   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Frokostpausen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Overlevering af information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Møder (både online og fysisk)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Storrumskontor og støj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Manglende forståelse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Tabu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At finde rundt i systemet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Ingen skal stå alene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Jobsøgning'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JERES EGET TEMA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9C80586A-05C0-624C-9B1F-EFE4C92BCBC7}"/>
              </a:ext>
            </a:extLst>
          </p:cNvPr>
          <p:cNvSpPr/>
          <p:nvPr/>
        </p:nvSpPr>
        <p:spPr>
          <a:xfrm>
            <a:off x="408996" y="4419366"/>
            <a:ext cx="9793287" cy="101566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Find mere om hvert tema i materiale-kufferten under møder, hvor vi har spørgsmål til temaerne I kan bruge til møderne og viden, som I kan bruge før/under møder. </a:t>
            </a:r>
          </a:p>
        </p:txBody>
      </p:sp>
    </p:spTree>
    <p:extLst>
      <p:ext uri="{BB962C8B-B14F-4D97-AF65-F5344CB8AC3E}">
        <p14:creationId xmlns:p14="http://schemas.microsoft.com/office/powerpoint/2010/main" val="12398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86778" y="1780624"/>
            <a:ext cx="9253538" cy="31350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3874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a-DK" sz="6600" b="1" i="0" kern="1200" cap="none" baseline="0" smtClean="0">
                <a:solidFill>
                  <a:schemeClr val="accent3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br>
              <a:rPr lang="da-DK" dirty="0">
                <a:solidFill>
                  <a:schemeClr val="bg1"/>
                </a:solidFill>
                <a:latin typeface="Franklin Gothic Heavy" panose="020B0603020102020204" pitchFamily="34" charset="0"/>
              </a:rPr>
            </a:br>
            <a:r>
              <a:rPr lang="da-DK" dirty="0">
                <a:solidFill>
                  <a:srgbClr val="5A5B5D"/>
                </a:solidFill>
                <a:latin typeface="Franklin Gothic Heavy" panose="020B0603020102020204" pitchFamily="34" charset="0"/>
              </a:rPr>
              <a:t>Tak!</a:t>
            </a:r>
            <a:br>
              <a:rPr lang="da-DK" dirty="0">
                <a:solidFill>
                  <a:schemeClr val="bg1"/>
                </a:solidFill>
                <a:latin typeface="Franklin Gothic Heavy" panose="020B0603020102020204" pitchFamily="34" charset="0"/>
              </a:rPr>
            </a:br>
            <a:endParaRPr lang="da-DK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</p:txBody>
      </p:sp>
      <p:grpSp>
        <p:nvGrpSpPr>
          <p:cNvPr id="17" name="Group 13">
            <a:extLst>
              <a:ext uri="{FF2B5EF4-FFF2-40B4-BE49-F238E27FC236}">
                <a16:creationId xmlns:a16="http://schemas.microsoft.com/office/drawing/2014/main" id="{36E9C23A-E27D-A345-AB35-74C90846EC8C}"/>
              </a:ext>
            </a:extLst>
          </p:cNvPr>
          <p:cNvGrpSpPr/>
          <p:nvPr/>
        </p:nvGrpSpPr>
        <p:grpSpPr>
          <a:xfrm>
            <a:off x="8423803" y="-1"/>
            <a:ext cx="1908755" cy="470856"/>
            <a:chOff x="8439005" y="5598082"/>
            <a:chExt cx="2114986" cy="521730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93825C1E-4B75-D54D-B724-FEA6F2E617F2}"/>
                </a:ext>
              </a:extLst>
            </p:cNvPr>
            <p:cNvSpPr/>
            <p:nvPr/>
          </p:nvSpPr>
          <p:spPr>
            <a:xfrm>
              <a:off x="8439005" y="5598082"/>
              <a:ext cx="2114986" cy="521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pic>
          <p:nvPicPr>
            <p:cNvPr id="19" name="Høreforeningen logo.png">
              <a:extLst>
                <a:ext uri="{FF2B5EF4-FFF2-40B4-BE49-F238E27FC236}">
                  <a16:creationId xmlns:a16="http://schemas.microsoft.com/office/drawing/2014/main" id="{D4A8BBA5-3110-174E-93EF-21284C6C5F5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85587" y="5718164"/>
              <a:ext cx="1821821" cy="281566"/>
            </a:xfrm>
            <a:prstGeom prst="rect">
              <a:avLst/>
            </a:prstGeom>
            <a:ln w="12700">
              <a:miter lim="400000"/>
            </a:ln>
            <a:effectLst/>
          </p:spPr>
        </p:pic>
      </p:grpSp>
      <p:pic>
        <p:nvPicPr>
          <p:cNvPr id="7" name="Billed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426" y="562239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5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86778" y="1780624"/>
            <a:ext cx="9253538" cy="31350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3874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a-DK" sz="6600" b="1" i="0" kern="1200" cap="none" baseline="0" smtClean="0">
                <a:solidFill>
                  <a:schemeClr val="accent3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br>
              <a:rPr lang="da-DK" dirty="0">
                <a:solidFill>
                  <a:schemeClr val="bg1"/>
                </a:solidFill>
                <a:latin typeface="Franklin Gothic Heavy" panose="020B0603020102020204" pitchFamily="34" charset="0"/>
              </a:rPr>
            </a:br>
            <a:endParaRPr lang="da-DK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  <a:p>
            <a:r>
              <a:rPr lang="da-DK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Introdel </a:t>
            </a:r>
          </a:p>
        </p:txBody>
      </p:sp>
      <p:grpSp>
        <p:nvGrpSpPr>
          <p:cNvPr id="17" name="Group 13">
            <a:extLst>
              <a:ext uri="{FF2B5EF4-FFF2-40B4-BE49-F238E27FC236}">
                <a16:creationId xmlns:a16="http://schemas.microsoft.com/office/drawing/2014/main" id="{36E9C23A-E27D-A345-AB35-74C90846EC8C}"/>
              </a:ext>
            </a:extLst>
          </p:cNvPr>
          <p:cNvGrpSpPr/>
          <p:nvPr/>
        </p:nvGrpSpPr>
        <p:grpSpPr>
          <a:xfrm>
            <a:off x="8423803" y="-1"/>
            <a:ext cx="1908755" cy="470856"/>
            <a:chOff x="8439005" y="5598082"/>
            <a:chExt cx="2114986" cy="521730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93825C1E-4B75-D54D-B724-FEA6F2E617F2}"/>
                </a:ext>
              </a:extLst>
            </p:cNvPr>
            <p:cNvSpPr/>
            <p:nvPr/>
          </p:nvSpPr>
          <p:spPr>
            <a:xfrm>
              <a:off x="8439005" y="5598082"/>
              <a:ext cx="2114986" cy="521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pic>
          <p:nvPicPr>
            <p:cNvPr id="19" name="Høreforeningen logo.png">
              <a:extLst>
                <a:ext uri="{FF2B5EF4-FFF2-40B4-BE49-F238E27FC236}">
                  <a16:creationId xmlns:a16="http://schemas.microsoft.com/office/drawing/2014/main" id="{D4A8BBA5-3110-174E-93EF-21284C6C5F5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85587" y="5718164"/>
              <a:ext cx="1821821" cy="281566"/>
            </a:xfrm>
            <a:prstGeom prst="rect">
              <a:avLst/>
            </a:prstGeom>
            <a:ln w="12700">
              <a:miter lim="400000"/>
            </a:ln>
            <a:effectLst/>
          </p:spPr>
        </p:pic>
      </p:grpSp>
      <p:pic>
        <p:nvPicPr>
          <p:cNvPr id="7" name="Billed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426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8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F6FFD7"/>
                </a:solidFill>
                <a:latin typeface="Franklin Gothic Heavy" panose="020B0603020102020204" pitchFamily="34" charset="0"/>
              </a:rPr>
              <a:t>Check-in runde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5" y="1319935"/>
            <a:ext cx="979328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6972" lvl="1" indent="-457200">
              <a:buFont typeface="Arial" panose="020B0604020202020204" pitchFamily="34" charset="0"/>
              <a:buChar char="•"/>
            </a:pPr>
            <a:r>
              <a:rPr lang="da-DK" sz="32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Hvad er dit navn</a:t>
            </a:r>
          </a:p>
          <a:p>
            <a:pPr marL="716972" lvl="1" indent="-457200">
              <a:buFont typeface="Arial" panose="020B0604020202020204" pitchFamily="34" charset="0"/>
              <a:buChar char="•"/>
            </a:pPr>
            <a:r>
              <a:rPr lang="da-DK" sz="32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Hvad bruger du af tekniske løsninger til dit høretab eller høreproblem, om noget (CI, Høreapparat etc.)? </a:t>
            </a:r>
          </a:p>
        </p:txBody>
      </p:sp>
    </p:spTree>
    <p:extLst>
      <p:ext uri="{BB962C8B-B14F-4D97-AF65-F5344CB8AC3E}">
        <p14:creationId xmlns:p14="http://schemas.microsoft.com/office/powerpoint/2010/main" val="121796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86778" y="1780624"/>
            <a:ext cx="9253538" cy="31350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3874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a-DK" sz="6600" b="1" i="0" kern="1200" cap="none" baseline="0" smtClean="0">
                <a:solidFill>
                  <a:schemeClr val="accent3"/>
                </a:solidFill>
                <a:effectLst/>
                <a:latin typeface="Work Sans" charset="0"/>
                <a:ea typeface="Work Sans" charset="0"/>
                <a:cs typeface="Work Sans" charset="0"/>
              </a:defRPr>
            </a:lvl1pPr>
          </a:lstStyle>
          <a:p>
            <a:br>
              <a:rPr lang="da-DK" dirty="0">
                <a:solidFill>
                  <a:schemeClr val="bg1"/>
                </a:solidFill>
                <a:latin typeface="Franklin Gothic Heavy" panose="020B0603020102020204" pitchFamily="34" charset="0"/>
              </a:rPr>
            </a:br>
            <a:r>
              <a:rPr lang="da-DK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Intro til forløb</a:t>
            </a:r>
          </a:p>
          <a:p>
            <a:r>
              <a:rPr lang="da-DK" dirty="0">
                <a:solidFill>
                  <a:schemeClr val="bg1"/>
                </a:solidFill>
                <a:latin typeface="Franklin Gothic Heavy" panose="020B0603020102020204" pitchFamily="34" charset="0"/>
              </a:rPr>
              <a:t>peer-to-peer</a:t>
            </a:r>
          </a:p>
        </p:txBody>
      </p:sp>
      <p:grpSp>
        <p:nvGrpSpPr>
          <p:cNvPr id="17" name="Group 13">
            <a:extLst>
              <a:ext uri="{FF2B5EF4-FFF2-40B4-BE49-F238E27FC236}">
                <a16:creationId xmlns:a16="http://schemas.microsoft.com/office/drawing/2014/main" id="{36E9C23A-E27D-A345-AB35-74C90846EC8C}"/>
              </a:ext>
            </a:extLst>
          </p:cNvPr>
          <p:cNvGrpSpPr/>
          <p:nvPr/>
        </p:nvGrpSpPr>
        <p:grpSpPr>
          <a:xfrm>
            <a:off x="8423803" y="-1"/>
            <a:ext cx="1908755" cy="470856"/>
            <a:chOff x="8439005" y="5598082"/>
            <a:chExt cx="2114986" cy="521730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93825C1E-4B75-D54D-B724-FEA6F2E617F2}"/>
                </a:ext>
              </a:extLst>
            </p:cNvPr>
            <p:cNvSpPr/>
            <p:nvPr/>
          </p:nvSpPr>
          <p:spPr>
            <a:xfrm>
              <a:off x="8439005" y="5598082"/>
              <a:ext cx="2114986" cy="521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pic>
          <p:nvPicPr>
            <p:cNvPr id="19" name="Høreforeningen logo.png">
              <a:extLst>
                <a:ext uri="{FF2B5EF4-FFF2-40B4-BE49-F238E27FC236}">
                  <a16:creationId xmlns:a16="http://schemas.microsoft.com/office/drawing/2014/main" id="{D4A8BBA5-3110-174E-93EF-21284C6C5F5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85587" y="5718164"/>
              <a:ext cx="1821821" cy="281566"/>
            </a:xfrm>
            <a:prstGeom prst="rect">
              <a:avLst/>
            </a:prstGeom>
            <a:ln w="12700">
              <a:miter lim="400000"/>
            </a:ln>
            <a:effectLst/>
          </p:spPr>
        </p:pic>
      </p:grpSp>
      <p:pic>
        <p:nvPicPr>
          <p:cNvPr id="7" name="Billed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426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1B393A-B100-BC47-A8B6-6DA4F961EF67}"/>
              </a:ext>
            </a:extLst>
          </p:cNvPr>
          <p:cNvSpPr/>
          <p:nvPr/>
        </p:nvSpPr>
        <p:spPr>
          <a:xfrm>
            <a:off x="0" y="-1"/>
            <a:ext cx="10879138" cy="6119813"/>
          </a:xfrm>
          <a:prstGeom prst="rect">
            <a:avLst/>
          </a:prstGeom>
          <a:solidFill>
            <a:srgbClr val="B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chemeClr val="tx2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5A5B5D"/>
                </a:solidFill>
                <a:latin typeface="Franklin Gothic Heavy" panose="020B0603020102020204" pitchFamily="34" charset="0"/>
              </a:rPr>
              <a:t>Peer-to-peer i Høreforeningen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5" y="1319935"/>
            <a:ext cx="979328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Hvad er en peer: </a:t>
            </a: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En peer er en </a:t>
            </a:r>
            <a:r>
              <a:rPr lang="da-DK" sz="2000" b="1" i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ligeværdig </a:t>
            </a: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person, og ofte én som tilhører samme sociale gruppe som andre peers. </a:t>
            </a:r>
          </a:p>
          <a:p>
            <a:endParaRPr lang="da-DK" sz="2000" b="1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  <a:p>
            <a:r>
              <a:rPr lang="da-DK" sz="20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Definition af peer-to-peer i Høreforeningen:</a:t>
            </a:r>
          </a:p>
          <a:p>
            <a:r>
              <a:rPr lang="da-DK" sz="20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Peer-to-peer er to til flere erhvervsaktive personer med høreudfordringer der mødes flere gange for at dele erfaringer, interesser, oplevelser og sparrer med hinanden i forhold til høreudfordringer.</a:t>
            </a:r>
          </a:p>
          <a:p>
            <a:r>
              <a:rPr lang="da-DK" sz="20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I peer-grupper har alle peers ansvar for gruppen og hinanden. </a:t>
            </a:r>
          </a:p>
          <a:p>
            <a:endParaRPr lang="da-DK" sz="2000" b="1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Formål:</a:t>
            </a:r>
          </a:p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Skabe fællesskaber, hvori erhvervsaktive personer med høreproblemer og/eller -sygdomme kan søge støtte, sparring og opbakning omkring deres udfordringer – således at det øger personernes trivsel.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a-DK" sz="1800" b="1" dirty="0">
              <a:solidFill>
                <a:schemeClr val="bg1"/>
              </a:solidFill>
              <a:latin typeface="Franklin Gothic Heavy" panose="020B0603020102020204" pitchFamily="34" charset="0"/>
            </a:endParaRP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B1D39C2B-503F-0759-32E4-D1C7C2FA8761}"/>
              </a:ext>
            </a:extLst>
          </p:cNvPr>
          <p:cNvGrpSpPr/>
          <p:nvPr/>
        </p:nvGrpSpPr>
        <p:grpSpPr>
          <a:xfrm>
            <a:off x="8423803" y="-9332"/>
            <a:ext cx="1908755" cy="470856"/>
            <a:chOff x="8439005" y="5598082"/>
            <a:chExt cx="2114986" cy="521730"/>
          </a:xfrm>
        </p:grpSpPr>
        <p:sp>
          <p:nvSpPr>
            <p:cNvPr id="3" name="Rectangle 12">
              <a:extLst>
                <a:ext uri="{FF2B5EF4-FFF2-40B4-BE49-F238E27FC236}">
                  <a16:creationId xmlns:a16="http://schemas.microsoft.com/office/drawing/2014/main" id="{CA6763D9-740D-F3FA-8F74-23C7C3FC6BF8}"/>
                </a:ext>
              </a:extLst>
            </p:cNvPr>
            <p:cNvSpPr/>
            <p:nvPr/>
          </p:nvSpPr>
          <p:spPr>
            <a:xfrm>
              <a:off x="8439005" y="5598082"/>
              <a:ext cx="2114986" cy="5217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chemeClr val="tx2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pic>
          <p:nvPicPr>
            <p:cNvPr id="7" name="Høreforeningen logo.png">
              <a:extLst>
                <a:ext uri="{FF2B5EF4-FFF2-40B4-BE49-F238E27FC236}">
                  <a16:creationId xmlns:a16="http://schemas.microsoft.com/office/drawing/2014/main" id="{E5AF9670-DCA1-607A-7405-3831B098193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85587" y="5718164"/>
              <a:ext cx="1821821" cy="281566"/>
            </a:xfrm>
            <a:prstGeom prst="rect">
              <a:avLst/>
            </a:prstGeom>
            <a:ln w="12700">
              <a:miter lim="400000"/>
            </a:ln>
            <a:effectLst/>
          </p:spPr>
        </p:pic>
      </p:grpSp>
      <p:pic>
        <p:nvPicPr>
          <p:cNvPr id="8" name="Billede 7">
            <a:extLst>
              <a:ext uri="{FF2B5EF4-FFF2-40B4-BE49-F238E27FC236}">
                <a16:creationId xmlns:a16="http://schemas.microsoft.com/office/drawing/2014/main" id="{66DE39E8-06FA-6F17-DE79-26EF673DE5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426" y="5650390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59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Tilgang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At gøre peer-grupperne i stand til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selv at kunne afvikle møderne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ud fra forskellige muligheder tilrettelægge forløb hen ad vejen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8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at afholde møder uden at skulle lægge en kæmpe indsats </a:t>
            </a:r>
          </a:p>
          <a:p>
            <a:endParaRPr lang="da-DK" sz="28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9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rgbClr val="BFD600"/>
                </a:solidFill>
                <a:latin typeface="Franklin Gothic Heavy" panose="020B0603020102020204" pitchFamily="34" charset="0"/>
              </a:rPr>
              <a:t>Peer-to-peer forløb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Forløbet varer ca. et halvt til et helt år. 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Intromøde – intro til forløb, mød din gruppe, og planlæg opstartsmøde.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Opstartsmøde – din hørehistorie, principper for gruppen mv. 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5-10 Temamøder – ca. hver måned. Fysiske og/eller virtuelle møder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Alternative mødeformer – mulige på egen hånd, fx ture, middage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Afslutningsmøde – evaluering mv.</a:t>
            </a:r>
          </a:p>
          <a:p>
            <a:pPr marL="742950" indent="-742950">
              <a:buFont typeface="+mj-lt"/>
              <a:buAutoNum type="arabicPeriod"/>
            </a:pPr>
            <a:r>
              <a:rPr lang="da-DK" sz="20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Eventuelt flere møder på egen hånd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  <p:cxnSp>
        <p:nvCxnSpPr>
          <p:cNvPr id="8" name="Lige forbindelse 7"/>
          <p:cNvCxnSpPr>
            <a:cxnSpLocks/>
          </p:cNvCxnSpPr>
          <p:nvPr/>
        </p:nvCxnSpPr>
        <p:spPr>
          <a:xfrm flipV="1">
            <a:off x="1950239" y="4429532"/>
            <a:ext cx="1388609" cy="623187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/>
          <p:cNvCxnSpPr>
            <a:cxnSpLocks/>
          </p:cNvCxnSpPr>
          <p:nvPr/>
        </p:nvCxnSpPr>
        <p:spPr>
          <a:xfrm flipH="1" flipV="1">
            <a:off x="6830288" y="4430481"/>
            <a:ext cx="1192329" cy="569862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 flipH="1">
            <a:off x="3343018" y="4430481"/>
            <a:ext cx="3487269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2473440" y="4971020"/>
            <a:ext cx="0" cy="0"/>
          </a:xfrm>
          <a:prstGeom prst="line">
            <a:avLst/>
          </a:prstGeom>
          <a:ln w="12700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felt 2">
            <a:extLst>
              <a:ext uri="{FF2B5EF4-FFF2-40B4-BE49-F238E27FC236}">
                <a16:creationId xmlns:a16="http://schemas.microsoft.com/office/drawing/2014/main" id="{5DD3310F-B46D-9A95-A21C-C409813C6B33}"/>
              </a:ext>
            </a:extLst>
          </p:cNvPr>
          <p:cNvSpPr txBox="1"/>
          <p:nvPr/>
        </p:nvSpPr>
        <p:spPr>
          <a:xfrm>
            <a:off x="3256489" y="376691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3FC85883-9329-6D49-6F0F-D50306E37AB7}"/>
              </a:ext>
            </a:extLst>
          </p:cNvPr>
          <p:cNvSpPr txBox="1"/>
          <p:nvPr/>
        </p:nvSpPr>
        <p:spPr>
          <a:xfrm>
            <a:off x="2564166" y="4073113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4052F884-105E-BF7F-279A-F9A46D02245C}"/>
              </a:ext>
            </a:extLst>
          </p:cNvPr>
          <p:cNvSpPr txBox="1"/>
          <p:nvPr/>
        </p:nvSpPr>
        <p:spPr>
          <a:xfrm>
            <a:off x="5684558" y="3765502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23BBAC6-808D-EE9C-0B41-7C51BBB1A497}"/>
              </a:ext>
            </a:extLst>
          </p:cNvPr>
          <p:cNvSpPr txBox="1"/>
          <p:nvPr/>
        </p:nvSpPr>
        <p:spPr>
          <a:xfrm>
            <a:off x="5186550" y="3762267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2C8AD6F-BD55-5116-1138-CECE6D0740EC}"/>
              </a:ext>
            </a:extLst>
          </p:cNvPr>
          <p:cNvSpPr txBox="1"/>
          <p:nvPr/>
        </p:nvSpPr>
        <p:spPr>
          <a:xfrm>
            <a:off x="7919727" y="4336039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E52019F4-5B9E-6967-35F2-E3EA95667994}"/>
              </a:ext>
            </a:extLst>
          </p:cNvPr>
          <p:cNvSpPr txBox="1"/>
          <p:nvPr/>
        </p:nvSpPr>
        <p:spPr>
          <a:xfrm>
            <a:off x="6212937" y="376208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B4DC163-0FAF-926F-966A-3FF0B8FB885F}"/>
              </a:ext>
            </a:extLst>
          </p:cNvPr>
          <p:cNvSpPr txBox="1"/>
          <p:nvPr/>
        </p:nvSpPr>
        <p:spPr>
          <a:xfrm>
            <a:off x="4235649" y="3764190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317537A6-CD4F-284D-58D7-3193717BF1EF}"/>
              </a:ext>
            </a:extLst>
          </p:cNvPr>
          <p:cNvSpPr txBox="1"/>
          <p:nvPr/>
        </p:nvSpPr>
        <p:spPr>
          <a:xfrm>
            <a:off x="4688816" y="3762266"/>
            <a:ext cx="30018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2011576-BA6F-560A-3D04-75415D4F7F8B}"/>
              </a:ext>
            </a:extLst>
          </p:cNvPr>
          <p:cNvSpPr txBox="1"/>
          <p:nvPr/>
        </p:nvSpPr>
        <p:spPr>
          <a:xfrm>
            <a:off x="6731848" y="3766907"/>
            <a:ext cx="272200" cy="11214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07BD2E6-6850-00ED-4B07-336ECDA6B0C1}"/>
              </a:ext>
            </a:extLst>
          </p:cNvPr>
          <p:cNvSpPr txBox="1"/>
          <p:nvPr/>
        </p:nvSpPr>
        <p:spPr>
          <a:xfrm>
            <a:off x="2039089" y="5167716"/>
            <a:ext cx="12065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Opstartsmøde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E55EEDF0-AE33-3C43-24E3-893781947A0C}"/>
              </a:ext>
            </a:extLst>
          </p:cNvPr>
          <p:cNvSpPr txBox="1"/>
          <p:nvPr/>
        </p:nvSpPr>
        <p:spPr>
          <a:xfrm>
            <a:off x="4602054" y="4075650"/>
            <a:ext cx="98507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Temamøder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AFC758E0-39D8-5F8B-5576-872CC0CC3EEE}"/>
              </a:ext>
            </a:extLst>
          </p:cNvPr>
          <p:cNvSpPr txBox="1"/>
          <p:nvPr/>
        </p:nvSpPr>
        <p:spPr>
          <a:xfrm>
            <a:off x="7384422" y="5169883"/>
            <a:ext cx="144039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Afslutningsmøde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7192AFD9-AC9F-9AC7-A944-5DE768E93F05}"/>
              </a:ext>
            </a:extLst>
          </p:cNvPr>
          <p:cNvSpPr txBox="1"/>
          <p:nvPr/>
        </p:nvSpPr>
        <p:spPr>
          <a:xfrm>
            <a:off x="4766527" y="4810308"/>
            <a:ext cx="62356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C00000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½ - 1 år</a:t>
            </a:r>
          </a:p>
        </p:txBody>
      </p:sp>
      <p:cxnSp>
        <p:nvCxnSpPr>
          <p:cNvPr id="25" name="Lige pilforbindelse 24">
            <a:extLst>
              <a:ext uri="{FF2B5EF4-FFF2-40B4-BE49-F238E27FC236}">
                <a16:creationId xmlns:a16="http://schemas.microsoft.com/office/drawing/2014/main" id="{DED62F05-6004-0906-C572-31C6BC958266}"/>
              </a:ext>
            </a:extLst>
          </p:cNvPr>
          <p:cNvCxnSpPr/>
          <p:nvPr/>
        </p:nvCxnSpPr>
        <p:spPr>
          <a:xfrm flipV="1">
            <a:off x="2722821" y="5012614"/>
            <a:ext cx="4690308" cy="18503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B39FF9CF-B0BB-0CFD-B279-9F19FCCE3945}"/>
              </a:ext>
            </a:extLst>
          </p:cNvPr>
          <p:cNvSpPr txBox="1"/>
          <p:nvPr/>
        </p:nvSpPr>
        <p:spPr>
          <a:xfrm>
            <a:off x="1882397" y="4373545"/>
            <a:ext cx="25689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576A95F9-DDA9-09C5-6395-7FDD4A9B495F}"/>
              </a:ext>
            </a:extLst>
          </p:cNvPr>
          <p:cNvSpPr txBox="1"/>
          <p:nvPr/>
        </p:nvSpPr>
        <p:spPr>
          <a:xfrm>
            <a:off x="3734901" y="3766394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6506637D-2E0D-A13A-3732-92C9A9E06964}"/>
              </a:ext>
            </a:extLst>
          </p:cNvPr>
          <p:cNvSpPr txBox="1"/>
          <p:nvPr/>
        </p:nvSpPr>
        <p:spPr>
          <a:xfrm>
            <a:off x="890679" y="4918030"/>
            <a:ext cx="88004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Intromøde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BDA2ADA8-3F86-9585-CD4D-33AF79BE1DC8}"/>
              </a:ext>
            </a:extLst>
          </p:cNvPr>
          <p:cNvSpPr txBox="1"/>
          <p:nvPr/>
        </p:nvSpPr>
        <p:spPr>
          <a:xfrm>
            <a:off x="8480482" y="4699439"/>
            <a:ext cx="20887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a-DK" sz="1400" dirty="0">
                <a:solidFill>
                  <a:srgbClr val="5A5B5D"/>
                </a:solidFill>
                <a:latin typeface="Franklin Gothic Heavy" panose="020B0903020102020204" pitchFamily="34" charset="0"/>
                <a:ea typeface="Calibri" charset="0"/>
                <a:cs typeface="Calibri" charset="0"/>
              </a:rPr>
              <a:t>Evt. møder på egen hånd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E7CA5D6E-EFB3-A50E-E589-01972C96FBE0}"/>
              </a:ext>
            </a:extLst>
          </p:cNvPr>
          <p:cNvSpPr txBox="1"/>
          <p:nvPr/>
        </p:nvSpPr>
        <p:spPr>
          <a:xfrm>
            <a:off x="8465908" y="434335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79CA3B0B-F119-9C58-4C80-C11203978311}"/>
              </a:ext>
            </a:extLst>
          </p:cNvPr>
          <p:cNvSpPr txBox="1"/>
          <p:nvPr/>
        </p:nvSpPr>
        <p:spPr>
          <a:xfrm>
            <a:off x="9100428" y="4336970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CD1CA095-BEAC-99D7-287B-694885EA5854}"/>
              </a:ext>
            </a:extLst>
          </p:cNvPr>
          <p:cNvSpPr txBox="1"/>
          <p:nvPr/>
        </p:nvSpPr>
        <p:spPr>
          <a:xfrm>
            <a:off x="9734225" y="4342223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AB5BA6A3-C827-E7DC-47FB-7C209BDFE1AC}"/>
              </a:ext>
            </a:extLst>
          </p:cNvPr>
          <p:cNvSpPr txBox="1"/>
          <p:nvPr/>
        </p:nvSpPr>
        <p:spPr>
          <a:xfrm>
            <a:off x="10322359" y="4343351"/>
            <a:ext cx="3140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7200" dirty="0">
                <a:solidFill>
                  <a:srgbClr val="C00000"/>
                </a:solidFill>
                <a:latin typeface="Aparajita" panose="020B0502040204020203" pitchFamily="18" charset="0"/>
                <a:ea typeface="Calibri" charset="0"/>
                <a:cs typeface="Aparajita" panose="020B05020402040202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988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95113-B2DD-CD44-B48C-E9E401B5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b="1" dirty="0">
                <a:solidFill>
                  <a:srgbClr val="BFD600"/>
                </a:solidFill>
                <a:latin typeface="Franklin Gothic Heavy" panose="020B0603020102020204" pitchFamily="34" charset="0"/>
              </a:rPr>
              <a:t>Generel mødestruktur  temamøder (møder af ca. 1,5-2 timers varighed)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2D972-BDE1-EE45-8F96-9EED2C649ED2}"/>
              </a:ext>
            </a:extLst>
          </p:cNvPr>
          <p:cNvSpPr/>
          <p:nvPr/>
        </p:nvSpPr>
        <p:spPr>
          <a:xfrm>
            <a:off x="542924" y="1628745"/>
            <a:ext cx="9793287" cy="255454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da-DK" sz="32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Introdel</a:t>
            </a:r>
          </a:p>
          <a:p>
            <a:endParaRPr lang="da-DK" sz="32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r>
              <a:rPr lang="da-DK" sz="32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Indholdsdel</a:t>
            </a:r>
          </a:p>
          <a:p>
            <a:endParaRPr lang="da-DK" sz="3200" b="1" dirty="0">
              <a:solidFill>
                <a:srgbClr val="5A5B5D"/>
              </a:solidFill>
              <a:latin typeface="Franklin Gothic Heavy" panose="020B0603020102020204" pitchFamily="34" charset="0"/>
            </a:endParaRPr>
          </a:p>
          <a:p>
            <a:r>
              <a:rPr lang="da-DK" sz="3200" b="1" dirty="0">
                <a:solidFill>
                  <a:srgbClr val="5A5B5D"/>
                </a:solidFill>
                <a:latin typeface="Franklin Gothic Heavy" panose="020B0603020102020204" pitchFamily="34" charset="0"/>
              </a:rPr>
              <a:t>Outrodel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30" y="5640327"/>
            <a:ext cx="974132" cy="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7860"/>
      </p:ext>
    </p:extLst>
  </p:cSld>
  <p:clrMapOvr>
    <a:masterClrMapping/>
  </p:clrMapOvr>
</p:sld>
</file>

<file path=ppt/theme/theme1.xml><?xml version="1.0" encoding="utf-8"?>
<a:theme xmlns:a="http://schemas.openxmlformats.org/drawingml/2006/main" name="OPERATE MODERTILBUD">
  <a:themeElements>
    <a:clrScheme name="Operate NY CVI 02">
      <a:dk1>
        <a:srgbClr val="000000"/>
      </a:dk1>
      <a:lt1>
        <a:srgbClr val="FFFFFF"/>
      </a:lt1>
      <a:dk2>
        <a:srgbClr val="3D4242"/>
      </a:dk2>
      <a:lt2>
        <a:srgbClr val="EAEBEA"/>
      </a:lt2>
      <a:accent1>
        <a:srgbClr val="BF3D2A"/>
      </a:accent1>
      <a:accent2>
        <a:srgbClr val="BBE2D2"/>
      </a:accent2>
      <a:accent3>
        <a:srgbClr val="00304B"/>
      </a:accent3>
      <a:accent4>
        <a:srgbClr val="3F6377"/>
      </a:accent4>
      <a:accent5>
        <a:srgbClr val="7E95A3"/>
      </a:accent5>
      <a:accent6>
        <a:srgbClr val="DCF0E7"/>
      </a:accent6>
      <a:hlink>
        <a:srgbClr val="00304B"/>
      </a:hlink>
      <a:folHlink>
        <a:srgbClr val="00304B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b="1" dirty="0" err="1" smtClean="0">
            <a:solidFill>
              <a:schemeClr val="tx2"/>
            </a:solidFill>
            <a:latin typeface="Work Sans" charset="0"/>
            <a:ea typeface="Work Sans" charset="0"/>
            <a:cs typeface="Work Sans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  <a:prstDash val="solid"/>
          <a:headEnd type="none" w="lg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200" dirty="0">
            <a:latin typeface="Calibri" charset="0"/>
            <a:ea typeface="Calibri" charset="0"/>
            <a:cs typeface="Calibri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20476</TotalTime>
  <Words>1851</Words>
  <Application>Microsoft Office PowerPoint</Application>
  <PresentationFormat>Brugerdefineret</PresentationFormat>
  <Paragraphs>258</Paragraphs>
  <Slides>24</Slides>
  <Notes>19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24</vt:i4>
      </vt:variant>
    </vt:vector>
  </HeadingPairs>
  <TitlesOfParts>
    <vt:vector size="31" baseType="lpstr">
      <vt:lpstr>Aparajita</vt:lpstr>
      <vt:lpstr>Arial</vt:lpstr>
      <vt:lpstr>Calibri</vt:lpstr>
      <vt:lpstr>Franklin Gothic Demi</vt:lpstr>
      <vt:lpstr>Franklin Gothic Heavy</vt:lpstr>
      <vt:lpstr>Work Sans</vt:lpstr>
      <vt:lpstr>OPERATE MODERTILBUD</vt:lpstr>
      <vt:lpstr>PowerPoint-præsentation</vt:lpstr>
      <vt:lpstr>Dagsorden</vt:lpstr>
      <vt:lpstr>PowerPoint-præsentation</vt:lpstr>
      <vt:lpstr>Check-in runde</vt:lpstr>
      <vt:lpstr>PowerPoint-præsentation</vt:lpstr>
      <vt:lpstr>Peer-to-peer i Høreforeningen</vt:lpstr>
      <vt:lpstr>Tilgang</vt:lpstr>
      <vt:lpstr>Peer-to-peer forløb</vt:lpstr>
      <vt:lpstr>Generel mødestruktur  temamøder (møder af ca. 1,5-2 timers varighed)</vt:lpstr>
      <vt:lpstr>Peer-to-peer i Høreforeningen</vt:lpstr>
      <vt:lpstr>Tilgang</vt:lpstr>
      <vt:lpstr>Peer-to-peer forløb</vt:lpstr>
      <vt:lpstr>Generel mødestruktur  temamøder (møder af ca. 1½-2 timers varighed)</vt:lpstr>
      <vt:lpstr>Generel mødestruktur  temamøder (møder af ca. 1,5 - 2 timers varighed)</vt:lpstr>
      <vt:lpstr>Roller </vt:lpstr>
      <vt:lpstr>Mødesteder </vt:lpstr>
      <vt:lpstr>PowerPoint-præsentation</vt:lpstr>
      <vt:lpstr>Opstartsmødet, dagsorden</vt:lpstr>
      <vt:lpstr>Principper for peergruppen </vt:lpstr>
      <vt:lpstr>Opstartsmødet, dagsorden</vt:lpstr>
      <vt:lpstr>Opstartsmødet, dagsorden</vt:lpstr>
      <vt:lpstr>PowerPoint-præsentation</vt:lpstr>
      <vt:lpstr>Mulige temaer til møder; tema(er) vælges til hvert møde 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Malene Brøsch Edvardsen</dc:creator>
  <cp:lastModifiedBy>Tue Hylby Lindqvist</cp:lastModifiedBy>
  <cp:revision>2033</cp:revision>
  <cp:lastPrinted>2019-03-13T08:37:52Z</cp:lastPrinted>
  <dcterms:created xsi:type="dcterms:W3CDTF">2015-01-16T10:51:05Z</dcterms:created>
  <dcterms:modified xsi:type="dcterms:W3CDTF">2023-09-28T09:02:49Z</dcterms:modified>
</cp:coreProperties>
</file>