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35" r:id="rId2"/>
  </p:sldIdLst>
  <p:sldSz cx="10879138" cy="6119813"/>
  <p:notesSz cx="9926638" cy="6797675"/>
  <p:defaultTextStyle>
    <a:defPPr>
      <a:defRPr lang="da-DK"/>
    </a:defPPr>
    <a:lvl1pPr marL="0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4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Tine Lyngholm" initials="T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B5D"/>
    <a:srgbClr val="BFD600"/>
    <a:srgbClr val="F6FFD7"/>
    <a:srgbClr val="EAEBEA"/>
    <a:srgbClr val="0B1452"/>
    <a:srgbClr val="131734"/>
    <a:srgbClr val="242E35"/>
    <a:srgbClr val="304F52"/>
    <a:srgbClr val="243238"/>
    <a:srgbClr val="2E4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5" autoAdjust="0"/>
    <p:restoredTop sz="84205" autoAdjust="0"/>
  </p:normalViewPr>
  <p:slideViewPr>
    <p:cSldViewPr snapToGrid="0" snapToObjects="1">
      <p:cViewPr varScale="1">
        <p:scale>
          <a:sx n="103" d="100"/>
          <a:sy n="103" d="100"/>
        </p:scale>
        <p:origin x="828" y="108"/>
      </p:cViewPr>
      <p:guideLst>
        <p:guide orient="horz" pos="1927"/>
        <p:guide pos="3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21-09-2023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21-09-2023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Peer-to-peer-forløbet i Høreforeningen er tænkt som et halv- til helårligt forløb med ca. månedlige møder med forskellige temaer, der er relevante for erhvervsaktive med høreudfordringer. </a:t>
            </a:r>
          </a:p>
          <a:p>
            <a:r>
              <a:rPr lang="da-DK" dirty="0"/>
              <a:t>Første møde er et særligt opstartsmøde og sidste møde er et særligt afslutningsmøde.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8F7BEA5-323B-48B2-B17E-43BB83D7D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1"/>
          <a:stretch/>
        </p:blipFill>
        <p:spPr>
          <a:xfrm>
            <a:off x="-1" y="-1"/>
            <a:ext cx="10879139" cy="611981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791976"/>
            <a:ext cx="5327837" cy="5327837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>
              <a:solidFill>
                <a:srgbClr val="BCE2D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1458690"/>
            <a:ext cx="9253538" cy="3135086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42925" y="4745877"/>
            <a:ext cx="4213225" cy="512762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pPr lvl="0"/>
            <a:r>
              <a:rPr lang="en-US" dirty="0" err="1"/>
              <a:t>Undertitel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925" y="5390608"/>
            <a:ext cx="4213225" cy="1528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1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1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2564960A-74AB-DE48-9EF6-5A483CD8B8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5562573A-C80E-1C41-9C6C-2AF4B4699BA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829727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2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2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51F6307-EDBC-0947-A27D-6036CEE60D90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øn">
    <p:bg>
      <p:bgPr>
        <a:solidFill>
          <a:srgbClr val="BCE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3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456" y="4661463"/>
            <a:ext cx="399600" cy="399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å"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1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tx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Breakerslide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41175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 spcCol="54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marL="193736" indent="0">
              <a:buFontTx/>
              <a:buNone/>
              <a:defRPr sz="886"/>
            </a:lvl2pPr>
            <a:lvl3pPr marL="387473" indent="0">
              <a:buFontTx/>
              <a:buNone/>
              <a:defRPr sz="886"/>
            </a:lvl3pPr>
            <a:lvl4pPr marL="581209" indent="0">
              <a:buFontTx/>
              <a:buNone/>
              <a:defRPr sz="886"/>
            </a:lvl4pPr>
            <a:lvl5pPr marL="774944" indent="0">
              <a:buFontTx/>
              <a:buNone/>
              <a:defRPr sz="886"/>
            </a:lvl5pPr>
          </a:lstStyle>
          <a:p>
            <a:pPr lvl="0"/>
            <a:r>
              <a:rPr lang="da-DK"/>
              <a:t>Brug dette layout til 2 spalter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 </a:t>
            </a:r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01994" y="5674999"/>
            <a:ext cx="3671709" cy="325824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8968629" y="5829804"/>
            <a:ext cx="1369433" cy="129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A5366301-0961-BD41-825F-13AC5B76209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281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5" name="Høreforeningen logo.png">
            <a:extLst>
              <a:ext uri="{FF2B5EF4-FFF2-40B4-BE49-F238E27FC236}">
                <a16:creationId xmlns:a16="http://schemas.microsoft.com/office/drawing/2014/main" id="{21A4A889-89E8-CC4C-940D-DA8B873C1CB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4931494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 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4" name="Høreforeningen logo.png">
            <a:extLst>
              <a:ext uri="{FF2B5EF4-FFF2-40B4-BE49-F238E27FC236}">
                <a16:creationId xmlns:a16="http://schemas.microsoft.com/office/drawing/2014/main" id="{1E680158-C463-AC4A-96F7-669FB644C1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270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 -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3960813" cy="50323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925" y="1629117"/>
            <a:ext cx="3960813" cy="388296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263" y="-887"/>
            <a:ext cx="6120000" cy="6120000"/>
          </a:xfrm>
        </p:spPr>
        <p:txBody>
          <a:bodyPr lIns="360000" tIns="792000" rIns="360000" bIns="360000" numCol="2" spcCol="288000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8" name="Rectangle 11"/>
          <p:cNvSpPr txBox="1">
            <a:spLocks noChangeArrowheads="1"/>
          </p:cNvSpPr>
          <p:nvPr userDrawn="1"/>
        </p:nvSpPr>
        <p:spPr>
          <a:xfrm>
            <a:off x="9388178" y="5829803"/>
            <a:ext cx="948035" cy="290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6" name="Høreforeningen logo.png">
            <a:extLst>
              <a:ext uri="{FF2B5EF4-FFF2-40B4-BE49-F238E27FC236}">
                <a16:creationId xmlns:a16="http://schemas.microsoft.com/office/drawing/2014/main" id="{6157732F-6D0B-6140-8E46-9BA4DE83E7B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3111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4022EA7-39F3-7D49-9774-E0845CE84717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42925" y="792163"/>
            <a:ext cx="9793287" cy="503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2926" y="1629118"/>
            <a:ext cx="9793288" cy="38829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868" r:id="rId2"/>
    <p:sldLayoutId id="2147483934" r:id="rId3"/>
    <p:sldLayoutId id="2147483858" r:id="rId4"/>
    <p:sldLayoutId id="2147483735" r:id="rId5"/>
    <p:sldLayoutId id="2147483826" r:id="rId6"/>
    <p:sldLayoutId id="2147483719" r:id="rId7"/>
    <p:sldLayoutId id="2147483828" r:id="rId8"/>
    <p:sldLayoutId id="2147483965" r:id="rId9"/>
    <p:sldLayoutId id="2147483966" r:id="rId10"/>
    <p:sldLayoutId id="2147483854" r:id="rId11"/>
    <p:sldLayoutId id="2147483869" r:id="rId12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2000" b="1" kern="1200" cap="none" baseline="0">
          <a:solidFill>
            <a:schemeClr val="tx1"/>
          </a:solidFill>
          <a:latin typeface="Work Sans" charset="0"/>
          <a:ea typeface="Work Sans" charset="0"/>
          <a:cs typeface="Work Sans" charset="0"/>
        </a:defRPr>
      </a:lvl1pPr>
    </p:titleStyle>
    <p:bodyStyle>
      <a:lvl1pPr marL="0" indent="0" algn="l" defTabSz="387472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060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7" userDrawn="1">
          <p15:clr>
            <a:srgbClr val="F26B43"/>
          </p15:clr>
        </p15:guide>
        <p15:guide id="2" pos="3495" userDrawn="1">
          <p15:clr>
            <a:srgbClr val="F26B43"/>
          </p15:clr>
        </p15:guide>
        <p15:guide id="3" pos="682" userDrawn="1">
          <p15:clr>
            <a:srgbClr val="F26B43"/>
          </p15:clr>
        </p15:guide>
        <p15:guide id="4" pos="6171" userDrawn="1">
          <p15:clr>
            <a:srgbClr val="F26B43"/>
          </p15:clr>
        </p15:guide>
        <p15:guide id="5" pos="342" userDrawn="1">
          <p15:clr>
            <a:srgbClr val="F26B43"/>
          </p15:clr>
        </p15:guide>
        <p15:guide id="6" pos="6511" userDrawn="1">
          <p15:clr>
            <a:srgbClr val="F26B43"/>
          </p15:clr>
        </p15:guide>
        <p15:guide id="7" orient="horz" pos="1020" userDrawn="1">
          <p15:clr>
            <a:srgbClr val="F26B43"/>
          </p15:clr>
        </p15:guide>
        <p15:guide id="8" orient="horz" pos="499" userDrawn="1">
          <p15:clr>
            <a:srgbClr val="F26B43"/>
          </p15:clr>
        </p15:guide>
        <p15:guide id="11" orient="horz" pos="3470" userDrawn="1">
          <p15:clr>
            <a:srgbClr val="F26B43"/>
          </p15:clr>
        </p15:guide>
        <p15:guide id="13" orient="horz" pos="816" userDrawn="1">
          <p15:clr>
            <a:srgbClr val="F26B43"/>
          </p15:clr>
        </p15:guide>
        <p15:guide id="16" pos="3857" userDrawn="1">
          <p15:clr>
            <a:srgbClr val="F26B43"/>
          </p15:clr>
        </p15:guide>
        <p15:guide id="17" pos="2996" userDrawn="1">
          <p15:clr>
            <a:srgbClr val="F26B43"/>
          </p15:clr>
        </p15:guide>
        <p15:guide id="18" pos="3358" userDrawn="1">
          <p15:clr>
            <a:srgbClr val="F26B43"/>
          </p15:clr>
        </p15:guide>
        <p15:guide id="19" pos="4016" userDrawn="1">
          <p15:clr>
            <a:srgbClr val="F26B43"/>
          </p15:clr>
        </p15:guide>
        <p15:guide id="20" pos="2837" userDrawn="1">
          <p15:clr>
            <a:srgbClr val="F26B43"/>
          </p15:clr>
        </p15:guide>
        <p15:guide id="21" pos="4923" userDrawn="1">
          <p15:clr>
            <a:srgbClr val="F26B43"/>
          </p15:clr>
        </p15:guide>
        <p15:guide id="22" pos="19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Peer-to-peer forløb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Forløbet varer ca. et halvt til et helt år.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Intromøde – intro til forløb, mød din gruppe, og planlæg opstartsmøde.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Opstartsmøde – din hørehistorie, principper for gruppen mv.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5-10 Temamøder – ca. 1 gang om måneden. Fysiske og/eller virtuelle møder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Alternative mødeformer – mulige på egen hånd, fx ture, middage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Afslutningsmøde – evaluering mv.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Eventuelt flere møder på egen hånd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cxnSp>
        <p:nvCxnSpPr>
          <p:cNvPr id="8" name="Lige forbindelse 7"/>
          <p:cNvCxnSpPr>
            <a:cxnSpLocks/>
          </p:cNvCxnSpPr>
          <p:nvPr/>
        </p:nvCxnSpPr>
        <p:spPr>
          <a:xfrm flipV="1">
            <a:off x="1950239" y="4429532"/>
            <a:ext cx="1388609" cy="62318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cxnSpLocks/>
          </p:cNvCxnSpPr>
          <p:nvPr/>
        </p:nvCxnSpPr>
        <p:spPr>
          <a:xfrm flipH="1" flipV="1">
            <a:off x="6830288" y="4430481"/>
            <a:ext cx="1192329" cy="56986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3343018" y="4430481"/>
            <a:ext cx="3487269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473440" y="4971020"/>
            <a:ext cx="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5DD3310F-B46D-9A95-A21C-C409813C6B33}"/>
              </a:ext>
            </a:extLst>
          </p:cNvPr>
          <p:cNvSpPr txBox="1"/>
          <p:nvPr/>
        </p:nvSpPr>
        <p:spPr>
          <a:xfrm>
            <a:off x="3256489" y="376691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FC85883-9329-6D49-6F0F-D50306E37AB7}"/>
              </a:ext>
            </a:extLst>
          </p:cNvPr>
          <p:cNvSpPr txBox="1"/>
          <p:nvPr/>
        </p:nvSpPr>
        <p:spPr>
          <a:xfrm>
            <a:off x="2564166" y="408199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052F884-105E-BF7F-279A-F9A46D02245C}"/>
              </a:ext>
            </a:extLst>
          </p:cNvPr>
          <p:cNvSpPr txBox="1"/>
          <p:nvPr/>
        </p:nvSpPr>
        <p:spPr>
          <a:xfrm>
            <a:off x="5684558" y="3765502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3BBAC6-808D-EE9C-0B41-7C51BBB1A497}"/>
              </a:ext>
            </a:extLst>
          </p:cNvPr>
          <p:cNvSpPr txBox="1"/>
          <p:nvPr/>
        </p:nvSpPr>
        <p:spPr>
          <a:xfrm>
            <a:off x="5186550" y="37800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2C8AD6F-BD55-5116-1138-CECE6D0740EC}"/>
              </a:ext>
            </a:extLst>
          </p:cNvPr>
          <p:cNvSpPr txBox="1"/>
          <p:nvPr/>
        </p:nvSpPr>
        <p:spPr>
          <a:xfrm>
            <a:off x="7919727" y="433603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52019F4-5B9E-6967-35F2-E3EA95667994}"/>
              </a:ext>
            </a:extLst>
          </p:cNvPr>
          <p:cNvSpPr txBox="1"/>
          <p:nvPr/>
        </p:nvSpPr>
        <p:spPr>
          <a:xfrm>
            <a:off x="6212937" y="377095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4DC163-0FAF-926F-966A-3FF0B8FB885F}"/>
              </a:ext>
            </a:extLst>
          </p:cNvPr>
          <p:cNvSpPr txBox="1"/>
          <p:nvPr/>
        </p:nvSpPr>
        <p:spPr>
          <a:xfrm>
            <a:off x="4235649" y="3781946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17537A6-CD4F-284D-58D7-3193717BF1EF}"/>
              </a:ext>
            </a:extLst>
          </p:cNvPr>
          <p:cNvSpPr txBox="1"/>
          <p:nvPr/>
        </p:nvSpPr>
        <p:spPr>
          <a:xfrm>
            <a:off x="4688816" y="3780022"/>
            <a:ext cx="30018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2011576-BA6F-560A-3D04-75415D4F7F8B}"/>
              </a:ext>
            </a:extLst>
          </p:cNvPr>
          <p:cNvSpPr txBox="1"/>
          <p:nvPr/>
        </p:nvSpPr>
        <p:spPr>
          <a:xfrm>
            <a:off x="6731848" y="3766907"/>
            <a:ext cx="272200" cy="11214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07BD2E6-6850-00ED-4B07-336ECDA6B0C1}"/>
              </a:ext>
            </a:extLst>
          </p:cNvPr>
          <p:cNvSpPr txBox="1"/>
          <p:nvPr/>
        </p:nvSpPr>
        <p:spPr>
          <a:xfrm>
            <a:off x="2039089" y="5167716"/>
            <a:ext cx="12065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Opstartsmøde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5EEDF0-AE33-3C43-24E3-893781947A0C}"/>
              </a:ext>
            </a:extLst>
          </p:cNvPr>
          <p:cNvSpPr txBox="1"/>
          <p:nvPr/>
        </p:nvSpPr>
        <p:spPr>
          <a:xfrm>
            <a:off x="4602054" y="4075650"/>
            <a:ext cx="9850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Temamøder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FC758E0-39D8-5F8B-5576-872CC0CC3EEE}"/>
              </a:ext>
            </a:extLst>
          </p:cNvPr>
          <p:cNvSpPr txBox="1"/>
          <p:nvPr/>
        </p:nvSpPr>
        <p:spPr>
          <a:xfrm>
            <a:off x="7384422" y="5169883"/>
            <a:ext cx="14403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Afslutningsmøde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7192AFD9-AC9F-9AC7-A944-5DE768E93F05}"/>
              </a:ext>
            </a:extLst>
          </p:cNvPr>
          <p:cNvSpPr txBox="1"/>
          <p:nvPr/>
        </p:nvSpPr>
        <p:spPr>
          <a:xfrm>
            <a:off x="4766527" y="4810308"/>
            <a:ext cx="6235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½ - 1 år</a:t>
            </a:r>
          </a:p>
        </p:txBody>
      </p: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DED62F05-6004-0906-C572-31C6BC958266}"/>
              </a:ext>
            </a:extLst>
          </p:cNvPr>
          <p:cNvCxnSpPr/>
          <p:nvPr/>
        </p:nvCxnSpPr>
        <p:spPr>
          <a:xfrm flipV="1">
            <a:off x="2722821" y="5012614"/>
            <a:ext cx="4690308" cy="18503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B39FF9CF-B0BB-0CFD-B279-9F19FCCE3945}"/>
              </a:ext>
            </a:extLst>
          </p:cNvPr>
          <p:cNvSpPr txBox="1"/>
          <p:nvPr/>
        </p:nvSpPr>
        <p:spPr>
          <a:xfrm>
            <a:off x="1882397" y="4373545"/>
            <a:ext cx="25689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576A95F9-DDA9-09C5-6395-7FDD4A9B495F}"/>
              </a:ext>
            </a:extLst>
          </p:cNvPr>
          <p:cNvSpPr txBox="1"/>
          <p:nvPr/>
        </p:nvSpPr>
        <p:spPr>
          <a:xfrm>
            <a:off x="3734901" y="3766394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6506637D-2E0D-A13A-3732-92C9A9E06964}"/>
              </a:ext>
            </a:extLst>
          </p:cNvPr>
          <p:cNvSpPr txBox="1"/>
          <p:nvPr/>
        </p:nvSpPr>
        <p:spPr>
          <a:xfrm>
            <a:off x="890679" y="4918030"/>
            <a:ext cx="8800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Intromøde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BDA2ADA8-3F86-9585-CD4D-33AF79BE1DC8}"/>
              </a:ext>
            </a:extLst>
          </p:cNvPr>
          <p:cNvSpPr txBox="1"/>
          <p:nvPr/>
        </p:nvSpPr>
        <p:spPr>
          <a:xfrm>
            <a:off x="8480482" y="4699439"/>
            <a:ext cx="20887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Evt. møder på egen hånd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E7CA5D6E-EFB3-A50E-E589-01972C96FBE0}"/>
              </a:ext>
            </a:extLst>
          </p:cNvPr>
          <p:cNvSpPr txBox="1"/>
          <p:nvPr/>
        </p:nvSpPr>
        <p:spPr>
          <a:xfrm>
            <a:off x="8465908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79CA3B0B-F119-9C58-4C80-C11203978311}"/>
              </a:ext>
            </a:extLst>
          </p:cNvPr>
          <p:cNvSpPr txBox="1"/>
          <p:nvPr/>
        </p:nvSpPr>
        <p:spPr>
          <a:xfrm>
            <a:off x="9100428" y="433697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CD1CA095-BEAC-99D7-287B-694885EA5854}"/>
              </a:ext>
            </a:extLst>
          </p:cNvPr>
          <p:cNvSpPr txBox="1"/>
          <p:nvPr/>
        </p:nvSpPr>
        <p:spPr>
          <a:xfrm>
            <a:off x="9734225" y="43422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B5BA6A3-C827-E7DC-47FB-7C209BDFE1AC}"/>
              </a:ext>
            </a:extLst>
          </p:cNvPr>
          <p:cNvSpPr txBox="1"/>
          <p:nvPr/>
        </p:nvSpPr>
        <p:spPr>
          <a:xfrm>
            <a:off x="10322359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880439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MODERTILBUD">
  <a:themeElements>
    <a:clrScheme name="Operate NY CVI 02">
      <a:dk1>
        <a:srgbClr val="000000"/>
      </a:dk1>
      <a:lt1>
        <a:srgbClr val="FFFFFF"/>
      </a:lt1>
      <a:dk2>
        <a:srgbClr val="3D4242"/>
      </a:dk2>
      <a:lt2>
        <a:srgbClr val="EAEBEA"/>
      </a:lt2>
      <a:accent1>
        <a:srgbClr val="BF3D2A"/>
      </a:accent1>
      <a:accent2>
        <a:srgbClr val="BBE2D2"/>
      </a:accent2>
      <a:accent3>
        <a:srgbClr val="00304B"/>
      </a:accent3>
      <a:accent4>
        <a:srgbClr val="3F6377"/>
      </a:accent4>
      <a:accent5>
        <a:srgbClr val="7E95A3"/>
      </a:accent5>
      <a:accent6>
        <a:srgbClr val="DCF0E7"/>
      </a:accent6>
      <a:hlink>
        <a:srgbClr val="00304B"/>
      </a:hlink>
      <a:folHlink>
        <a:srgbClr val="00304B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olid"/>
          <a:headEnd type="none" w="lg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20651</TotalTime>
  <Words>148</Words>
  <Application>Microsoft Office PowerPoint</Application>
  <PresentationFormat>Brugerdefineret</PresentationFormat>
  <Paragraphs>32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Aparajita</vt:lpstr>
      <vt:lpstr>Arial</vt:lpstr>
      <vt:lpstr>Calibri</vt:lpstr>
      <vt:lpstr>Franklin Gothic Heavy</vt:lpstr>
      <vt:lpstr>Work Sans</vt:lpstr>
      <vt:lpstr>OPERATE MODERTILBUD</vt:lpstr>
      <vt:lpstr>Peer-to-peer forløb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Malene Brøsch Edvardsen</dc:creator>
  <cp:lastModifiedBy>Tue Hylby Lindqvist</cp:lastModifiedBy>
  <cp:revision>2043</cp:revision>
  <cp:lastPrinted>2019-03-13T08:37:52Z</cp:lastPrinted>
  <dcterms:created xsi:type="dcterms:W3CDTF">2015-01-16T10:51:05Z</dcterms:created>
  <dcterms:modified xsi:type="dcterms:W3CDTF">2023-09-21T06:44:17Z</dcterms:modified>
</cp:coreProperties>
</file>