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8" r:id="rId2"/>
    <p:sldId id="805" r:id="rId3"/>
    <p:sldId id="809" r:id="rId4"/>
    <p:sldId id="818" r:id="rId5"/>
    <p:sldId id="835" r:id="rId6"/>
    <p:sldId id="824" r:id="rId7"/>
    <p:sldId id="825" r:id="rId8"/>
    <p:sldId id="817" r:id="rId9"/>
    <p:sldId id="786" r:id="rId10"/>
  </p:sldIdLst>
  <p:sldSz cx="10879138" cy="6119813"/>
  <p:notesSz cx="9926638" cy="6797675"/>
  <p:defaultTextStyle>
    <a:defPPr>
      <a:defRPr lang="da-DK"/>
    </a:defPPr>
    <a:lvl1pPr marL="0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4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Tine Lyngholm" initials="T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B5D"/>
    <a:srgbClr val="BFD600"/>
    <a:srgbClr val="F6FFD7"/>
    <a:srgbClr val="EAEBEA"/>
    <a:srgbClr val="0B1452"/>
    <a:srgbClr val="131734"/>
    <a:srgbClr val="242E35"/>
    <a:srgbClr val="304F52"/>
    <a:srgbClr val="243238"/>
    <a:srgbClr val="2E4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5" autoAdjust="0"/>
    <p:restoredTop sz="84205" autoAdjust="0"/>
  </p:normalViewPr>
  <p:slideViewPr>
    <p:cSldViewPr snapToGrid="0" snapToObjects="1">
      <p:cViewPr varScale="1">
        <p:scale>
          <a:sx n="103" d="100"/>
          <a:sy n="103" d="100"/>
        </p:scale>
        <p:origin x="828" y="108"/>
      </p:cViewPr>
      <p:guideLst>
        <p:guide orient="horz" pos="1927"/>
        <p:guide pos="3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21-09-2023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21-09-2023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Velkommen i peer to peer ordningen i Ingen skal stå alene projektet. </a:t>
            </a:r>
          </a:p>
          <a:p>
            <a:r>
              <a:rPr lang="da-DK" baseline="0" dirty="0"/>
              <a:t>Jeg har meldt mig som ”Opstarter”, så jeg er med til at starte gruppen op i dag. Som I efter i dag fortsætter på egen hånd. </a:t>
            </a:r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113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en oversigt over introduktionen til forløbet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584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Peers er ligeværdige. </a:t>
            </a:r>
          </a:p>
          <a:p>
            <a:r>
              <a:rPr lang="da-DK" dirty="0"/>
              <a:t>Peergrupperne er selvstændige grupper af erhvervsaktive med høreproblemer som mødes og tager ansvar for gruppen og hinanden. </a:t>
            </a:r>
          </a:p>
          <a:p>
            <a:r>
              <a:rPr lang="da-DK" dirty="0"/>
              <a:t>Formålet er at skabe trygge fællesskaber med henblik på at øge trivslen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5235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peer er både tænkt som deltagere i en gruppe og en frivillig der bidrager til gruppens møder og trivsel, uden at skulle gøre en stor indsats. </a:t>
            </a:r>
          </a:p>
          <a:p>
            <a:r>
              <a:rPr lang="da-DK" dirty="0"/>
              <a:t>Der er lavet rammer omkring grupper og forløb, men også tænkt frihed og muligheder for den enkelte gruppe.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896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Peer-to-peer-forløbet i Høreforeningen er tænkt som et halv- til helårligt forløb med ca. månedlige møder med forskellige temaer der er relevante for erhvervsaktive med høreudfordringer. </a:t>
            </a:r>
          </a:p>
          <a:p>
            <a:r>
              <a:rPr lang="da-DK" dirty="0"/>
              <a:t>Først er der intromøde og efterfølgende opstartsmøde. Derefter en række temamøder. Sidste møde er et særligt afslutningsmøde.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Alle møderne i ordningen er tiltænkt at have 3 dele</a:t>
            </a:r>
          </a:p>
          <a:p>
            <a:r>
              <a:rPr lang="da-DK" dirty="0"/>
              <a:t>Introdel – ankomst og check-in runde</a:t>
            </a:r>
          </a:p>
          <a:p>
            <a:r>
              <a:rPr lang="da-DK" dirty="0"/>
              <a:t>Indholdsdel – her drøftes tema(er) eller de særlige emner der er på opstarts- og afslutningsmøder. </a:t>
            </a:r>
          </a:p>
          <a:p>
            <a:r>
              <a:rPr lang="da-DK" dirty="0" err="1"/>
              <a:t>Outrodel</a:t>
            </a:r>
            <a:r>
              <a:rPr lang="da-DK" dirty="0"/>
              <a:t> – her vælges tid, sted og tema(er) for næste møde og den fra gruppen der skal lede næste møde, ”mødeguiden”.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673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Kufferten er en online-ressource – og dér hvor materialerne til peer-to-peer-forløbet og møderne kan findes.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72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er forskellige ‘roller’ i forløbet. </a:t>
            </a:r>
          </a:p>
          <a:p>
            <a:r>
              <a:rPr lang="da-DK" dirty="0"/>
              <a:t>Alle i gruppen er peers. </a:t>
            </a:r>
          </a:p>
          <a:p>
            <a:r>
              <a:rPr lang="da-DK" dirty="0"/>
              <a:t>Tovholder leder det enkelte møde </a:t>
            </a:r>
          </a:p>
          <a:p>
            <a:r>
              <a:rPr lang="da-DK" dirty="0"/>
              <a:t>Kontaktperson står for dialog med projektledelsen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9398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534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8F7BEA5-323B-48B2-B17E-43BB83D7D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1"/>
          <a:stretch/>
        </p:blipFill>
        <p:spPr>
          <a:xfrm>
            <a:off x="-1" y="-1"/>
            <a:ext cx="10879139" cy="611981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791976"/>
            <a:ext cx="5327837" cy="5327837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>
              <a:solidFill>
                <a:srgbClr val="BCE2D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1458690"/>
            <a:ext cx="9253538" cy="3135086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42925" y="4745877"/>
            <a:ext cx="4213225" cy="512762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pPr lvl="0"/>
            <a:r>
              <a:rPr lang="en-US" dirty="0" err="1"/>
              <a:t>Undertitel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925" y="5390608"/>
            <a:ext cx="4213225" cy="1528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1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1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2564960A-74AB-DE48-9EF6-5A483CD8B8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5562573A-C80E-1C41-9C6C-2AF4B4699BA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829727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2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2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51F6307-EDBC-0947-A27D-6036CEE60D90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øn">
    <p:bg>
      <p:bgPr>
        <a:solidFill>
          <a:srgbClr val="BCE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3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456" y="4661463"/>
            <a:ext cx="399600" cy="399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å"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1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tx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Breakerslide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41175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 spcCol="54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marL="193736" indent="0">
              <a:buFontTx/>
              <a:buNone/>
              <a:defRPr sz="886"/>
            </a:lvl2pPr>
            <a:lvl3pPr marL="387473" indent="0">
              <a:buFontTx/>
              <a:buNone/>
              <a:defRPr sz="886"/>
            </a:lvl3pPr>
            <a:lvl4pPr marL="581209" indent="0">
              <a:buFontTx/>
              <a:buNone/>
              <a:defRPr sz="886"/>
            </a:lvl4pPr>
            <a:lvl5pPr marL="774944" indent="0">
              <a:buFontTx/>
              <a:buNone/>
              <a:defRPr sz="886"/>
            </a:lvl5pPr>
          </a:lstStyle>
          <a:p>
            <a:pPr lvl="0"/>
            <a:r>
              <a:rPr lang="da-DK"/>
              <a:t>Brug dette layout til 2 spalter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 </a:t>
            </a:r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01994" y="5674999"/>
            <a:ext cx="3671709" cy="325824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8968629" y="5829804"/>
            <a:ext cx="1369433" cy="129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A5366301-0961-BD41-825F-13AC5B76209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281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5" name="Høreforeningen logo.png">
            <a:extLst>
              <a:ext uri="{FF2B5EF4-FFF2-40B4-BE49-F238E27FC236}">
                <a16:creationId xmlns:a16="http://schemas.microsoft.com/office/drawing/2014/main" id="{21A4A889-89E8-CC4C-940D-DA8B873C1CB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4931494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 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4" name="Høreforeningen logo.png">
            <a:extLst>
              <a:ext uri="{FF2B5EF4-FFF2-40B4-BE49-F238E27FC236}">
                <a16:creationId xmlns:a16="http://schemas.microsoft.com/office/drawing/2014/main" id="{1E680158-C463-AC4A-96F7-669FB644C1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270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 -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3960813" cy="50323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925" y="1629117"/>
            <a:ext cx="3960813" cy="388296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263" y="-887"/>
            <a:ext cx="6120000" cy="6120000"/>
          </a:xfrm>
        </p:spPr>
        <p:txBody>
          <a:bodyPr lIns="360000" tIns="792000" rIns="360000" bIns="360000" numCol="2" spcCol="288000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8" name="Rectangle 11"/>
          <p:cNvSpPr txBox="1">
            <a:spLocks noChangeArrowheads="1"/>
          </p:cNvSpPr>
          <p:nvPr userDrawn="1"/>
        </p:nvSpPr>
        <p:spPr>
          <a:xfrm>
            <a:off x="9388178" y="5829803"/>
            <a:ext cx="948035" cy="290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6" name="Høreforeningen logo.png">
            <a:extLst>
              <a:ext uri="{FF2B5EF4-FFF2-40B4-BE49-F238E27FC236}">
                <a16:creationId xmlns:a16="http://schemas.microsoft.com/office/drawing/2014/main" id="{6157732F-6D0B-6140-8E46-9BA4DE83E7B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3111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4022EA7-39F3-7D49-9774-E0845CE84717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42925" y="792163"/>
            <a:ext cx="9793287" cy="503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2926" y="1629118"/>
            <a:ext cx="9793288" cy="38829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868" r:id="rId2"/>
    <p:sldLayoutId id="2147483934" r:id="rId3"/>
    <p:sldLayoutId id="2147483858" r:id="rId4"/>
    <p:sldLayoutId id="2147483735" r:id="rId5"/>
    <p:sldLayoutId id="2147483826" r:id="rId6"/>
    <p:sldLayoutId id="2147483719" r:id="rId7"/>
    <p:sldLayoutId id="2147483828" r:id="rId8"/>
    <p:sldLayoutId id="2147483965" r:id="rId9"/>
    <p:sldLayoutId id="2147483966" r:id="rId10"/>
    <p:sldLayoutId id="2147483854" r:id="rId11"/>
    <p:sldLayoutId id="2147483869" r:id="rId12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2000" b="1" kern="1200" cap="none" baseline="0">
          <a:solidFill>
            <a:schemeClr val="tx1"/>
          </a:solidFill>
          <a:latin typeface="Work Sans" charset="0"/>
          <a:ea typeface="Work Sans" charset="0"/>
          <a:cs typeface="Work Sans" charset="0"/>
        </a:defRPr>
      </a:lvl1pPr>
    </p:titleStyle>
    <p:bodyStyle>
      <a:lvl1pPr marL="0" indent="0" algn="l" defTabSz="387472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060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7" userDrawn="1">
          <p15:clr>
            <a:srgbClr val="F26B43"/>
          </p15:clr>
        </p15:guide>
        <p15:guide id="2" pos="3495" userDrawn="1">
          <p15:clr>
            <a:srgbClr val="F26B43"/>
          </p15:clr>
        </p15:guide>
        <p15:guide id="3" pos="682" userDrawn="1">
          <p15:clr>
            <a:srgbClr val="F26B43"/>
          </p15:clr>
        </p15:guide>
        <p15:guide id="4" pos="6171" userDrawn="1">
          <p15:clr>
            <a:srgbClr val="F26B43"/>
          </p15:clr>
        </p15:guide>
        <p15:guide id="5" pos="342" userDrawn="1">
          <p15:clr>
            <a:srgbClr val="F26B43"/>
          </p15:clr>
        </p15:guide>
        <p15:guide id="6" pos="6511" userDrawn="1">
          <p15:clr>
            <a:srgbClr val="F26B43"/>
          </p15:clr>
        </p15:guide>
        <p15:guide id="7" orient="horz" pos="1020" userDrawn="1">
          <p15:clr>
            <a:srgbClr val="F26B43"/>
          </p15:clr>
        </p15:guide>
        <p15:guide id="8" orient="horz" pos="499" userDrawn="1">
          <p15:clr>
            <a:srgbClr val="F26B43"/>
          </p15:clr>
        </p15:guide>
        <p15:guide id="11" orient="horz" pos="3470" userDrawn="1">
          <p15:clr>
            <a:srgbClr val="F26B43"/>
          </p15:clr>
        </p15:guide>
        <p15:guide id="13" orient="horz" pos="816" userDrawn="1">
          <p15:clr>
            <a:srgbClr val="F26B43"/>
          </p15:clr>
        </p15:guide>
        <p15:guide id="16" pos="3857" userDrawn="1">
          <p15:clr>
            <a:srgbClr val="F26B43"/>
          </p15:clr>
        </p15:guide>
        <p15:guide id="17" pos="2996" userDrawn="1">
          <p15:clr>
            <a:srgbClr val="F26B43"/>
          </p15:clr>
        </p15:guide>
        <p15:guide id="18" pos="3358" userDrawn="1">
          <p15:clr>
            <a:srgbClr val="F26B43"/>
          </p15:clr>
        </p15:guide>
        <p15:guide id="19" pos="4016" userDrawn="1">
          <p15:clr>
            <a:srgbClr val="F26B43"/>
          </p15:clr>
        </p15:guide>
        <p15:guide id="20" pos="2837" userDrawn="1">
          <p15:clr>
            <a:srgbClr val="F26B43"/>
          </p15:clr>
        </p15:guide>
        <p15:guide id="21" pos="4923" userDrawn="1">
          <p15:clr>
            <a:srgbClr val="F26B43"/>
          </p15:clr>
        </p15:guide>
        <p15:guide id="22" pos="19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oereforeningen.dk/viden-om/ingen-skal-staa-alene/peer-to-peer-ordnin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5A5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42925" y="2069382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Intro til peer-to-peer</a:t>
            </a:r>
          </a:p>
          <a:p>
            <a:r>
              <a:rPr lang="da-DK" dirty="0">
                <a:solidFill>
                  <a:srgbClr val="EAEBEA"/>
                </a:solidFill>
                <a:latin typeface="Franklin Gothic Heavy" panose="020B0603020102020204" pitchFamily="34" charset="0"/>
              </a:rPr>
              <a:t>Ingen skal stå alene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2924" y="5500947"/>
            <a:ext cx="5830981" cy="4708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>
                <a:solidFill>
                  <a:srgbClr val="BFD600"/>
                </a:solidFill>
                <a:latin typeface="Franklin Gothic Demi" panose="020B0603020102020204" pitchFamily="34" charset="0"/>
              </a:rPr>
              <a:t>29. august 2023</a:t>
            </a: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9301"/>
            <a:ext cx="1908755" cy="470856"/>
            <a:chOff x="8439005" y="5598082"/>
            <a:chExt cx="2114986" cy="521730"/>
          </a:xfrm>
        </p:grpSpPr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0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12" name="Billed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26" y="-9301"/>
            <a:ext cx="956599" cy="4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6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-1" y="1750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Om peer-to-peer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Tilgang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Om forløbet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Mødestruktur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Materialer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F6FFD7"/>
                </a:solidFill>
                <a:latin typeface="Franklin Gothic Heavy" panose="020B0603020102020204" pitchFamily="34" charset="0"/>
              </a:rPr>
              <a:t>Roller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3200" b="1" dirty="0">
              <a:solidFill>
                <a:srgbClr val="F6FFD7"/>
              </a:solidFill>
              <a:latin typeface="Franklin Gothic Heavy" panose="020B0603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3200" b="1" dirty="0">
              <a:solidFill>
                <a:srgbClr val="F6FFD7"/>
              </a:solidFill>
              <a:latin typeface="Franklin Gothic Heavy" panose="020B0603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32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03AB1BE3-8701-B0E6-4508-EB30F9CE8543}"/>
              </a:ext>
            </a:extLst>
          </p:cNvPr>
          <p:cNvGrpSpPr/>
          <p:nvPr/>
        </p:nvGrpSpPr>
        <p:grpSpPr>
          <a:xfrm>
            <a:off x="8423803" y="-9332"/>
            <a:ext cx="1908755" cy="470856"/>
            <a:chOff x="8439005" y="5598082"/>
            <a:chExt cx="2114986" cy="521730"/>
          </a:xfrm>
        </p:grpSpPr>
        <p:sp>
          <p:nvSpPr>
            <p:cNvPr id="3" name="Rectangle 12">
              <a:extLst>
                <a:ext uri="{FF2B5EF4-FFF2-40B4-BE49-F238E27FC236}">
                  <a16:creationId xmlns:a16="http://schemas.microsoft.com/office/drawing/2014/main" id="{97D3111F-3A0A-B407-BE06-3320059FDE68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7" name="Høreforeningen logo.png">
              <a:extLst>
                <a:ext uri="{FF2B5EF4-FFF2-40B4-BE49-F238E27FC236}">
                  <a16:creationId xmlns:a16="http://schemas.microsoft.com/office/drawing/2014/main" id="{8EF61017-9CE1-7A6D-ECA5-0A19DBC542D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76F27B80-AC6C-2A88-4DC7-ED6E1FD16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50390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0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Peer-to-peer i Høreforeningen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Hvad er en peer: 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En peer er en </a:t>
            </a:r>
            <a:r>
              <a:rPr lang="da-DK" sz="2000" b="1" i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ligeværdig </a:t>
            </a: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person, og ofte én som tilhører samme sociale gruppe som andre peers.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Definition af peer-to-peer i Høreforeningen: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Peer-to-peer er to til flere erhvervsaktive personer med høreudfordringer der mødes flere gange for at dele erfaringer, interesser, oplevelser og sparrer med hinanden i forhold til høreudfordringer.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I peer-grupper har alle peers ansvar for gruppen og hinanden.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Formål: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Skabe fællesskaber, hvori erhvervsaktive personer med høreproblemer og/eller -sygdomme kan søge støtte, sparring og opbakning omkring deres udfordringer – således at det øger personernes trivsel.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18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B1D39C2B-503F-0759-32E4-D1C7C2FA8761}"/>
              </a:ext>
            </a:extLst>
          </p:cNvPr>
          <p:cNvGrpSpPr/>
          <p:nvPr/>
        </p:nvGrpSpPr>
        <p:grpSpPr>
          <a:xfrm>
            <a:off x="8423803" y="-9332"/>
            <a:ext cx="1908755" cy="470856"/>
            <a:chOff x="8439005" y="5598082"/>
            <a:chExt cx="2114986" cy="521730"/>
          </a:xfrm>
        </p:grpSpPr>
        <p:sp>
          <p:nvSpPr>
            <p:cNvPr id="3" name="Rectangle 12">
              <a:extLst>
                <a:ext uri="{FF2B5EF4-FFF2-40B4-BE49-F238E27FC236}">
                  <a16:creationId xmlns:a16="http://schemas.microsoft.com/office/drawing/2014/main" id="{CA6763D9-740D-F3FA-8F74-23C7C3FC6BF8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7" name="Høreforeningen logo.png">
              <a:extLst>
                <a:ext uri="{FF2B5EF4-FFF2-40B4-BE49-F238E27FC236}">
                  <a16:creationId xmlns:a16="http://schemas.microsoft.com/office/drawing/2014/main" id="{E5AF9670-DCA1-607A-7405-3831B098193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66DE39E8-06FA-6F17-DE79-26EF673DE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50390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9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Tilgang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gøre peer-grupperne i stand til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selv at kunne afvikle møderne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ud fra forskellige muligheder tilrettelægge forløb hen ad vejen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afholde møder uden at skulle lægge en kæmpe indsats </a:t>
            </a:r>
          </a:p>
          <a:p>
            <a:endParaRPr lang="da-DK" sz="28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Peer-to-peer forløb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Forløbet varer ca. et halvt til et helt år.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Intromøde – intro til forløb, mød din gruppe, og planlæg opstartsmøde.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Opstartsmøde – din hørehistorie, principper for gruppen mv.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5-10 Temamøder – ca. hver måned. Fysiske og/eller virtuelle møder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Alternative mødeformer – mulige på egen hånd, fx ture, middage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Afslutningsmøde – evaluering mv.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Eventuelt flere møder på egen hånd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cxnSp>
        <p:nvCxnSpPr>
          <p:cNvPr id="8" name="Lige forbindelse 7"/>
          <p:cNvCxnSpPr>
            <a:cxnSpLocks/>
          </p:cNvCxnSpPr>
          <p:nvPr/>
        </p:nvCxnSpPr>
        <p:spPr>
          <a:xfrm flipV="1">
            <a:off x="1950239" y="4429532"/>
            <a:ext cx="1388609" cy="62318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cxnSpLocks/>
          </p:cNvCxnSpPr>
          <p:nvPr/>
        </p:nvCxnSpPr>
        <p:spPr>
          <a:xfrm flipH="1" flipV="1">
            <a:off x="6830288" y="4430481"/>
            <a:ext cx="1192329" cy="56986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3343018" y="4430481"/>
            <a:ext cx="3487269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473440" y="4971020"/>
            <a:ext cx="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5DD3310F-B46D-9A95-A21C-C409813C6B33}"/>
              </a:ext>
            </a:extLst>
          </p:cNvPr>
          <p:cNvSpPr txBox="1"/>
          <p:nvPr/>
        </p:nvSpPr>
        <p:spPr>
          <a:xfrm>
            <a:off x="3256489" y="376691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FC85883-9329-6D49-6F0F-D50306E37AB7}"/>
              </a:ext>
            </a:extLst>
          </p:cNvPr>
          <p:cNvSpPr txBox="1"/>
          <p:nvPr/>
        </p:nvSpPr>
        <p:spPr>
          <a:xfrm>
            <a:off x="2564166" y="408199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052F884-105E-BF7F-279A-F9A46D02245C}"/>
              </a:ext>
            </a:extLst>
          </p:cNvPr>
          <p:cNvSpPr txBox="1"/>
          <p:nvPr/>
        </p:nvSpPr>
        <p:spPr>
          <a:xfrm>
            <a:off x="5684558" y="3765502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3BBAC6-808D-EE9C-0B41-7C51BBB1A497}"/>
              </a:ext>
            </a:extLst>
          </p:cNvPr>
          <p:cNvSpPr txBox="1"/>
          <p:nvPr/>
        </p:nvSpPr>
        <p:spPr>
          <a:xfrm>
            <a:off x="5186550" y="37800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2C8AD6F-BD55-5116-1138-CECE6D0740EC}"/>
              </a:ext>
            </a:extLst>
          </p:cNvPr>
          <p:cNvSpPr txBox="1"/>
          <p:nvPr/>
        </p:nvSpPr>
        <p:spPr>
          <a:xfrm>
            <a:off x="7919727" y="433603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52019F4-5B9E-6967-35F2-E3EA95667994}"/>
              </a:ext>
            </a:extLst>
          </p:cNvPr>
          <p:cNvSpPr txBox="1"/>
          <p:nvPr/>
        </p:nvSpPr>
        <p:spPr>
          <a:xfrm>
            <a:off x="6212937" y="377095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4DC163-0FAF-926F-966A-3FF0B8FB885F}"/>
              </a:ext>
            </a:extLst>
          </p:cNvPr>
          <p:cNvSpPr txBox="1"/>
          <p:nvPr/>
        </p:nvSpPr>
        <p:spPr>
          <a:xfrm>
            <a:off x="4235649" y="3781946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17537A6-CD4F-284D-58D7-3193717BF1EF}"/>
              </a:ext>
            </a:extLst>
          </p:cNvPr>
          <p:cNvSpPr txBox="1"/>
          <p:nvPr/>
        </p:nvSpPr>
        <p:spPr>
          <a:xfrm>
            <a:off x="4688816" y="3780022"/>
            <a:ext cx="30018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2011576-BA6F-560A-3D04-75415D4F7F8B}"/>
              </a:ext>
            </a:extLst>
          </p:cNvPr>
          <p:cNvSpPr txBox="1"/>
          <p:nvPr/>
        </p:nvSpPr>
        <p:spPr>
          <a:xfrm>
            <a:off x="6731848" y="3766907"/>
            <a:ext cx="272200" cy="11214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07BD2E6-6850-00ED-4B07-336ECDA6B0C1}"/>
              </a:ext>
            </a:extLst>
          </p:cNvPr>
          <p:cNvSpPr txBox="1"/>
          <p:nvPr/>
        </p:nvSpPr>
        <p:spPr>
          <a:xfrm>
            <a:off x="2039089" y="5167716"/>
            <a:ext cx="12065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Opstartsmøde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5EEDF0-AE33-3C43-24E3-893781947A0C}"/>
              </a:ext>
            </a:extLst>
          </p:cNvPr>
          <p:cNvSpPr txBox="1"/>
          <p:nvPr/>
        </p:nvSpPr>
        <p:spPr>
          <a:xfrm>
            <a:off x="4602054" y="4075650"/>
            <a:ext cx="9850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Temamøder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FC758E0-39D8-5F8B-5576-872CC0CC3EEE}"/>
              </a:ext>
            </a:extLst>
          </p:cNvPr>
          <p:cNvSpPr txBox="1"/>
          <p:nvPr/>
        </p:nvSpPr>
        <p:spPr>
          <a:xfrm>
            <a:off x="7384422" y="5169883"/>
            <a:ext cx="14403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Afslutningsmøde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7192AFD9-AC9F-9AC7-A944-5DE768E93F05}"/>
              </a:ext>
            </a:extLst>
          </p:cNvPr>
          <p:cNvSpPr txBox="1"/>
          <p:nvPr/>
        </p:nvSpPr>
        <p:spPr>
          <a:xfrm>
            <a:off x="4766527" y="4810308"/>
            <a:ext cx="6235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½ - 1 år</a:t>
            </a:r>
          </a:p>
        </p:txBody>
      </p: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DED62F05-6004-0906-C572-31C6BC958266}"/>
              </a:ext>
            </a:extLst>
          </p:cNvPr>
          <p:cNvCxnSpPr/>
          <p:nvPr/>
        </p:nvCxnSpPr>
        <p:spPr>
          <a:xfrm flipV="1">
            <a:off x="2722821" y="5012614"/>
            <a:ext cx="4690308" cy="18503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B39FF9CF-B0BB-0CFD-B279-9F19FCCE3945}"/>
              </a:ext>
            </a:extLst>
          </p:cNvPr>
          <p:cNvSpPr txBox="1"/>
          <p:nvPr/>
        </p:nvSpPr>
        <p:spPr>
          <a:xfrm>
            <a:off x="1882397" y="4373545"/>
            <a:ext cx="25689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576A95F9-DDA9-09C5-6395-7FDD4A9B495F}"/>
              </a:ext>
            </a:extLst>
          </p:cNvPr>
          <p:cNvSpPr txBox="1"/>
          <p:nvPr/>
        </p:nvSpPr>
        <p:spPr>
          <a:xfrm>
            <a:off x="3734901" y="3766394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6506637D-2E0D-A13A-3732-92C9A9E06964}"/>
              </a:ext>
            </a:extLst>
          </p:cNvPr>
          <p:cNvSpPr txBox="1"/>
          <p:nvPr/>
        </p:nvSpPr>
        <p:spPr>
          <a:xfrm>
            <a:off x="890679" y="4918030"/>
            <a:ext cx="8800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Intromøde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BDA2ADA8-3F86-9585-CD4D-33AF79BE1DC8}"/>
              </a:ext>
            </a:extLst>
          </p:cNvPr>
          <p:cNvSpPr txBox="1"/>
          <p:nvPr/>
        </p:nvSpPr>
        <p:spPr>
          <a:xfrm>
            <a:off x="8480482" y="4699439"/>
            <a:ext cx="20887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Evt. møder på egen hånd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E7CA5D6E-EFB3-A50E-E589-01972C96FBE0}"/>
              </a:ext>
            </a:extLst>
          </p:cNvPr>
          <p:cNvSpPr txBox="1"/>
          <p:nvPr/>
        </p:nvSpPr>
        <p:spPr>
          <a:xfrm>
            <a:off x="8465908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79CA3B0B-F119-9C58-4C80-C11203978311}"/>
              </a:ext>
            </a:extLst>
          </p:cNvPr>
          <p:cNvSpPr txBox="1"/>
          <p:nvPr/>
        </p:nvSpPr>
        <p:spPr>
          <a:xfrm>
            <a:off x="9100428" y="433697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CD1CA095-BEAC-99D7-287B-694885EA5854}"/>
              </a:ext>
            </a:extLst>
          </p:cNvPr>
          <p:cNvSpPr txBox="1"/>
          <p:nvPr/>
        </p:nvSpPr>
        <p:spPr>
          <a:xfrm>
            <a:off x="9734225" y="43422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B5BA6A3-C827-E7DC-47FB-7C209BDFE1AC}"/>
              </a:ext>
            </a:extLst>
          </p:cNvPr>
          <p:cNvSpPr txBox="1"/>
          <p:nvPr/>
        </p:nvSpPr>
        <p:spPr>
          <a:xfrm>
            <a:off x="10322359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88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Generel mødestruktur  temamøder (møder af ca. 1½-2 timers varighed)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2932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Introdel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1.	Ankomst - i virtuelt eller fysisk mødelokale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2.	Check-in runde - hvordan er din energi i dag? </a:t>
            </a: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Indholdsdel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1.	Introduktion til mødet/temaet - af mødeguiden 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2.	Spørgsmål og/eller øvelser og samtaler ift. mødet/temaet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3.	Eventuelle andre emner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4.	Pause (ca. 10 minutter)</a:t>
            </a: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1600" b="1" dirty="0" err="1">
                <a:solidFill>
                  <a:srgbClr val="5A5B5D"/>
                </a:solidFill>
                <a:latin typeface="Franklin Gothic Heavy" panose="020B0603020102020204" pitchFamily="34" charset="0"/>
              </a:rPr>
              <a:t>Outrodel</a:t>
            </a:r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5.	Valg af dato, tid og sted for næste møde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6.	Valg af næste møde/temamøde - alle tænker over temaet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7.	Valg af mødeguide til næste møde </a:t>
            </a:r>
          </a:p>
          <a:p>
            <a:pPr marL="602672" lvl="1" indent="-342900">
              <a:buAutoNum type="arabicPeriod" startAt="8"/>
            </a:pPr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Check-ud - hvilke nye perspektiver har du fået ud af dagen?</a:t>
            </a:r>
          </a:p>
          <a:p>
            <a:pPr lvl="1"/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1"/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Derudover kan man selv arrangere alternative mødeformer, fx ekskursioner, middage mv.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0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Materialer - kufferten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3029550"/>
            <a:ext cx="9793287" cy="895629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GENERELT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Baggrund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Om kufferten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Roller 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Mødesteder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Om ændringer i forløb</a:t>
            </a:r>
          </a:p>
          <a:p>
            <a:pPr marL="342900" indent="-3429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MV. </a:t>
            </a: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4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4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4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4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5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MØDER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Om møder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Opstartsmøde 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Mødetema X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Mødetema Y 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Mødetema Z</a:t>
            </a:r>
          </a:p>
          <a:p>
            <a:pPr marL="1756057" lvl="5" indent="-457200">
              <a:buFontTx/>
              <a:buChar char="-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Afslutningsmøde</a:t>
            </a: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3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3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3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457200" indent="-457200">
              <a:buFontTx/>
              <a:buChar char="-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457200" indent="-457200">
              <a:buFontTx/>
              <a:buChar char="-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457200" indent="-457200">
              <a:buFontTx/>
              <a:buChar char="-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457200" indent="-457200">
              <a:buFontTx/>
              <a:buChar char="-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457200" indent="-457200">
              <a:buFontTx/>
              <a:buChar char="-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grpSp>
        <p:nvGrpSpPr>
          <p:cNvPr id="7" name="Gruppe 6"/>
          <p:cNvGrpSpPr/>
          <p:nvPr/>
        </p:nvGrpSpPr>
        <p:grpSpPr>
          <a:xfrm>
            <a:off x="4442308" y="3270503"/>
            <a:ext cx="1181735" cy="1449070"/>
            <a:chOff x="0" y="0"/>
            <a:chExt cx="1181819" cy="1449239"/>
          </a:xfrm>
        </p:grpSpPr>
        <p:grpSp>
          <p:nvGrpSpPr>
            <p:cNvPr id="8" name="Gruppe 7"/>
            <p:cNvGrpSpPr/>
            <p:nvPr/>
          </p:nvGrpSpPr>
          <p:grpSpPr>
            <a:xfrm>
              <a:off x="0" y="0"/>
              <a:ext cx="1181819" cy="1449239"/>
              <a:chOff x="0" y="0"/>
              <a:chExt cx="1181819" cy="1449239"/>
            </a:xfrm>
          </p:grpSpPr>
          <p:sp>
            <p:nvSpPr>
              <p:cNvPr id="11" name="Afrundet rektangel 10"/>
              <p:cNvSpPr/>
              <p:nvPr/>
            </p:nvSpPr>
            <p:spPr>
              <a:xfrm rot="5400000">
                <a:off x="263106" y="530525"/>
                <a:ext cx="655608" cy="1181819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a-DK"/>
              </a:p>
            </p:txBody>
          </p:sp>
          <p:sp>
            <p:nvSpPr>
              <p:cNvPr id="12" name="Afrundet rektangel 11"/>
              <p:cNvSpPr/>
              <p:nvPr/>
            </p:nvSpPr>
            <p:spPr>
              <a:xfrm rot="5400000">
                <a:off x="263106" y="-142336"/>
                <a:ext cx="655608" cy="1181819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a-DK"/>
              </a:p>
            </p:txBody>
          </p:sp>
          <p:sp>
            <p:nvSpPr>
              <p:cNvPr id="13" name="Blokbue 12"/>
              <p:cNvSpPr/>
              <p:nvPr/>
            </p:nvSpPr>
            <p:spPr>
              <a:xfrm>
                <a:off x="448574" y="0"/>
                <a:ext cx="301625" cy="215265"/>
              </a:xfrm>
              <a:prstGeom prst="blockArc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a-DK"/>
              </a:p>
            </p:txBody>
          </p:sp>
        </p:grpSp>
        <p:sp>
          <p:nvSpPr>
            <p:cNvPr id="9" name="Tekstfelt 2"/>
            <p:cNvSpPr txBox="1">
              <a:spLocks noChangeArrowheads="1"/>
            </p:cNvSpPr>
            <p:nvPr/>
          </p:nvSpPr>
          <p:spPr bwMode="auto">
            <a:xfrm>
              <a:off x="0" y="310551"/>
              <a:ext cx="1181100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200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Generelt</a:t>
              </a:r>
              <a:endParaRPr lang="da-DK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kstfelt 2"/>
            <p:cNvSpPr txBox="1">
              <a:spLocks noChangeArrowheads="1"/>
            </p:cNvSpPr>
            <p:nvPr/>
          </p:nvSpPr>
          <p:spPr bwMode="auto">
            <a:xfrm>
              <a:off x="0" y="966159"/>
              <a:ext cx="1181100" cy="32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Møder</a:t>
              </a:r>
              <a:endParaRPr lang="da-DK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4">
            <a:extLst>
              <a:ext uri="{FF2B5EF4-FFF2-40B4-BE49-F238E27FC236}">
                <a16:creationId xmlns:a16="http://schemas.microsoft.com/office/drawing/2014/main" id="{D7A39E28-CAD5-0E3E-D66A-A07977D17F63}"/>
              </a:ext>
            </a:extLst>
          </p:cNvPr>
          <p:cNvSpPr/>
          <p:nvPr/>
        </p:nvSpPr>
        <p:spPr>
          <a:xfrm>
            <a:off x="542924" y="1628745"/>
            <a:ext cx="979328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6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Kufferten er en fælles onlinemappe med materialer, som gør jer i stand til selv at afvikle møder og forløb. Kan findes via:</a:t>
            </a:r>
          </a:p>
          <a:p>
            <a:r>
              <a:rPr lang="da-DK" sz="1600" b="1" dirty="0">
                <a:solidFill>
                  <a:srgbClr val="BFD600"/>
                </a:solidFill>
                <a:latin typeface="Franklin Gothic Heavy" panose="020B0603020102020204" pitchFamily="34" charset="0"/>
                <a:hlinkClick r:id="rId4"/>
              </a:rPr>
              <a:t>https://hoereforeningen.dk/viden-om/ingen-skal-staa-alene/peer-to-peer-ordning/</a:t>
            </a:r>
            <a:r>
              <a:rPr lang="da-DK" sz="16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 </a:t>
            </a:r>
            <a:endParaRPr lang="da-DK" sz="2600" b="1" dirty="0">
              <a:solidFill>
                <a:srgbClr val="BFD600"/>
              </a:solidFill>
              <a:latin typeface="Franklin Gothic Heavy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6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Roller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Peers – </a:t>
            </a:r>
            <a:r>
              <a:rPr lang="da-DK" sz="2400" b="1" i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ligeværdige - </a:t>
            </a: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alle deltagere i gruppen er peers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Tovholder – er mødekoordinator- og mødeleder, skifter fra møde til møde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Kontaktperson – står for eventuel feedback mellem gruppe og sekretariat/projektleder</a:t>
            </a:r>
          </a:p>
          <a:p>
            <a:endParaRPr lang="da-DK" sz="24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9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endParaRPr lang="da-DK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9332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50390"/>
            <a:ext cx="974132" cy="479486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7456017C-5676-13CD-860C-C1EA3293BDB5}"/>
              </a:ext>
            </a:extLst>
          </p:cNvPr>
          <p:cNvSpPr txBox="1"/>
          <p:nvPr/>
        </p:nvSpPr>
        <p:spPr>
          <a:xfrm>
            <a:off x="436647" y="1042633"/>
            <a:ext cx="310414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  <a:t>Tue Hylby Lindqvist</a:t>
            </a:r>
            <a:b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</a:br>
            <a: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  <a:t>thl@hoereforeningen.dk</a:t>
            </a:r>
            <a:endParaRPr lang="da-DK" sz="1800" b="1" dirty="0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  <a:p>
            <a:endParaRPr lang="da-DK" sz="1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50311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MODERTILBUD">
  <a:themeElements>
    <a:clrScheme name="Operate NY CVI 02">
      <a:dk1>
        <a:srgbClr val="000000"/>
      </a:dk1>
      <a:lt1>
        <a:srgbClr val="FFFFFF"/>
      </a:lt1>
      <a:dk2>
        <a:srgbClr val="3D4242"/>
      </a:dk2>
      <a:lt2>
        <a:srgbClr val="EAEBEA"/>
      </a:lt2>
      <a:accent1>
        <a:srgbClr val="BF3D2A"/>
      </a:accent1>
      <a:accent2>
        <a:srgbClr val="BBE2D2"/>
      </a:accent2>
      <a:accent3>
        <a:srgbClr val="00304B"/>
      </a:accent3>
      <a:accent4>
        <a:srgbClr val="3F6377"/>
      </a:accent4>
      <a:accent5>
        <a:srgbClr val="7E95A3"/>
      </a:accent5>
      <a:accent6>
        <a:srgbClr val="DCF0E7"/>
      </a:accent6>
      <a:hlink>
        <a:srgbClr val="00304B"/>
      </a:hlink>
      <a:folHlink>
        <a:srgbClr val="00304B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olid"/>
          <a:headEnd type="none" w="lg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20975</TotalTime>
  <Words>810</Words>
  <Application>Microsoft Office PowerPoint</Application>
  <PresentationFormat>Brugerdefineret</PresentationFormat>
  <Paragraphs>163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Aparajita</vt:lpstr>
      <vt:lpstr>Arial</vt:lpstr>
      <vt:lpstr>Calibri</vt:lpstr>
      <vt:lpstr>Franklin Gothic Demi</vt:lpstr>
      <vt:lpstr>Franklin Gothic Heavy</vt:lpstr>
      <vt:lpstr>Work Sans</vt:lpstr>
      <vt:lpstr>OPERATE MODERTILBUD</vt:lpstr>
      <vt:lpstr>PowerPoint-præsentation</vt:lpstr>
      <vt:lpstr>Indhold</vt:lpstr>
      <vt:lpstr>Peer-to-peer i Høreforeningen</vt:lpstr>
      <vt:lpstr>Tilgang</vt:lpstr>
      <vt:lpstr>Peer-to-peer forløb</vt:lpstr>
      <vt:lpstr>Generel mødestruktur  temamøder (møder af ca. 1½-2 timers varighed)</vt:lpstr>
      <vt:lpstr>Materialer - kufferten</vt:lpstr>
      <vt:lpstr>Roller 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Malene Brøsch Edvardsen</dc:creator>
  <cp:lastModifiedBy>Tue Hylby Lindqvist</cp:lastModifiedBy>
  <cp:revision>2046</cp:revision>
  <cp:lastPrinted>2019-03-13T08:37:52Z</cp:lastPrinted>
  <dcterms:created xsi:type="dcterms:W3CDTF">2015-01-16T10:51:05Z</dcterms:created>
  <dcterms:modified xsi:type="dcterms:W3CDTF">2023-09-21T06:43:17Z</dcterms:modified>
</cp:coreProperties>
</file>