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0" r:id="rId3"/>
    <p:sldMasterId id="2147483679" r:id="rId4"/>
    <p:sldMasterId id="2147483687" r:id="rId5"/>
    <p:sldMasterId id="2147483695" r:id="rId6"/>
  </p:sldMasterIdLst>
  <p:notesMasterIdLst>
    <p:notesMasterId r:id="rId22"/>
  </p:notesMasterIdLst>
  <p:handoutMasterIdLst>
    <p:handoutMasterId r:id="rId23"/>
  </p:handoutMasterIdLst>
  <p:sldIdLst>
    <p:sldId id="258" r:id="rId7"/>
    <p:sldId id="266" r:id="rId8"/>
    <p:sldId id="267" r:id="rId9"/>
    <p:sldId id="268" r:id="rId10"/>
    <p:sldId id="260" r:id="rId11"/>
    <p:sldId id="265" r:id="rId12"/>
    <p:sldId id="269" r:id="rId13"/>
    <p:sldId id="270" r:id="rId14"/>
    <p:sldId id="275" r:id="rId15"/>
    <p:sldId id="279" r:id="rId16"/>
    <p:sldId id="280" r:id="rId17"/>
    <p:sldId id="281" r:id="rId18"/>
    <p:sldId id="271" r:id="rId19"/>
    <p:sldId id="272" r:id="rId20"/>
    <p:sldId id="273" r:id="rId2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32" autoAdjust="0"/>
    <p:restoredTop sz="94708"/>
  </p:normalViewPr>
  <p:slideViewPr>
    <p:cSldViewPr>
      <p:cViewPr varScale="1">
        <p:scale>
          <a:sx n="63" d="100"/>
          <a:sy n="63" d="100"/>
        </p:scale>
        <p:origin x="17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05260-FE31-4DDA-9E2A-5A1C82D4F042}" type="datetimeFigureOut">
              <a:rPr lang="sv-SE" smtClean="0"/>
              <a:t>2021-10-05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B70DA-23CD-4EC7-8C00-E878CA0A1BD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4367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2021-10-05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9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571625"/>
            <a:ext cx="7258050" cy="528637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516960"/>
          </a:xfrm>
        </p:spPr>
        <p:txBody>
          <a:bodyPr/>
          <a:lstStyle/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0"/>
            <a:ext cx="6881812" cy="65405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1944000"/>
            <a:ext cx="6850800" cy="795600"/>
          </a:xfrm>
        </p:spPr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2808000"/>
            <a:ext cx="6850800" cy="321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773" y="2204864"/>
            <a:ext cx="7438993" cy="507383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25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217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92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510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71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773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958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204864"/>
            <a:ext cx="6551407" cy="48083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25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217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927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51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715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773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958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92100"/>
            <a:ext cx="7720046" cy="71374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256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217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927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51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fem13,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715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773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9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750"/>
            <a:ext cx="5595938" cy="51752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516960"/>
          </a:xfrm>
        </p:spPr>
        <p:txBody>
          <a:bodyPr/>
          <a:lstStyle/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/Ulf Norberg, Tolk- och översättarinstitutet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812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12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61" r:id="rId6"/>
    <p:sldLayoutId id="2147483655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812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168901" cy="97507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8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168901" cy="97507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8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168901" cy="97507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/Ulf Norberg, Tolk- och översättarinstitutet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8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588" y="1628800"/>
            <a:ext cx="6631200" cy="2448272"/>
          </a:xfrm>
        </p:spPr>
        <p:txBody>
          <a:bodyPr>
            <a:normAutofit/>
          </a:bodyPr>
          <a:lstStyle/>
          <a:p>
            <a:r>
              <a:rPr lang="sv-SE" dirty="0"/>
              <a:t>A Swedish </a:t>
            </a:r>
            <a:r>
              <a:rPr lang="sv-SE" dirty="0" err="1"/>
              <a:t>Handbook</a:t>
            </a:r>
            <a:r>
              <a:rPr lang="sv-SE" dirty="0"/>
              <a:t> in </a:t>
            </a:r>
            <a:r>
              <a:rPr lang="sv-SE" dirty="0" err="1"/>
              <a:t>Speech</a:t>
            </a:r>
            <a:r>
              <a:rPr lang="sv-SE" dirty="0"/>
              <a:t>-to-text </a:t>
            </a:r>
            <a:r>
              <a:rPr lang="sv-SE" dirty="0" err="1"/>
              <a:t>Interpreting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588" y="4581128"/>
            <a:ext cx="6892780" cy="1728192"/>
          </a:xfrm>
        </p:spPr>
        <p:txBody>
          <a:bodyPr>
            <a:normAutofit/>
          </a:bodyPr>
          <a:lstStyle/>
          <a:p>
            <a:r>
              <a:rPr lang="sv-SE" sz="2800" dirty="0"/>
              <a:t>Ulf Norberg, Stockholm University</a:t>
            </a:r>
          </a:p>
          <a:p>
            <a:endParaRPr lang="sv-SE" sz="2800" dirty="0"/>
          </a:p>
          <a:p>
            <a:r>
              <a:rPr lang="sv-SE" sz="2400" dirty="0"/>
              <a:t>Presentation at the VDNR </a:t>
            </a:r>
            <a:r>
              <a:rPr lang="sv-SE" sz="2400" dirty="0" err="1"/>
              <a:t>Seminar</a:t>
            </a:r>
            <a:r>
              <a:rPr lang="sv-SE" sz="2400" dirty="0"/>
              <a:t>,         24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571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854" y="1124744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Chapter</a:t>
            </a:r>
            <a:r>
              <a:rPr lang="sv-SE" dirty="0"/>
              <a:t> 2: The </a:t>
            </a:r>
            <a:r>
              <a:rPr lang="sv-SE" dirty="0" err="1"/>
              <a:t>history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STTI in Sweden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2420888"/>
            <a:ext cx="6850800" cy="3601912"/>
          </a:xfrm>
        </p:spPr>
        <p:txBody>
          <a:bodyPr/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themes</a:t>
            </a:r>
            <a:r>
              <a:rPr lang="sv-SE" dirty="0"/>
              <a:t> and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:</a:t>
            </a:r>
          </a:p>
          <a:p>
            <a:r>
              <a:rPr lang="sv-SE" dirty="0" err="1"/>
              <a:t>Regulation</a:t>
            </a:r>
            <a:endParaRPr lang="sv-SE" dirty="0"/>
          </a:p>
          <a:p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equipment</a:t>
            </a:r>
            <a:endParaRPr lang="sv-SE" dirty="0"/>
          </a:p>
          <a:p>
            <a:r>
              <a:rPr lang="sv-SE" dirty="0" err="1"/>
              <a:t>Training</a:t>
            </a:r>
            <a:endParaRPr lang="sv-SE" dirty="0"/>
          </a:p>
          <a:p>
            <a:r>
              <a:rPr lang="sv-SE" dirty="0" err="1"/>
              <a:t>Professional</a:t>
            </a:r>
            <a:r>
              <a:rPr lang="sv-SE" dirty="0"/>
              <a:t> </a:t>
            </a:r>
            <a:r>
              <a:rPr lang="sv-SE" dirty="0" err="1"/>
              <a:t>role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933056"/>
            <a:ext cx="3362433" cy="24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7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583" y="1268760"/>
            <a:ext cx="6850800" cy="1008112"/>
          </a:xfrm>
        </p:spPr>
        <p:txBody>
          <a:bodyPr>
            <a:normAutofit/>
          </a:bodyPr>
          <a:lstStyle/>
          <a:p>
            <a:r>
              <a:rPr lang="sv-SE" dirty="0" err="1"/>
              <a:t>Chapter</a:t>
            </a:r>
            <a:r>
              <a:rPr lang="sv-SE" dirty="0"/>
              <a:t> 12: Preparation,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abbreviations, co-operation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2204864"/>
            <a:ext cx="6850800" cy="3817936"/>
          </a:xfrm>
        </p:spPr>
        <p:txBody>
          <a:bodyPr/>
          <a:lstStyle/>
          <a:p>
            <a:r>
              <a:rPr lang="sv-SE" dirty="0"/>
              <a:t>Focus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chapter</a:t>
            </a:r>
            <a:r>
              <a:rPr lang="sv-SE" dirty="0"/>
              <a:t> on the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abbreviations</a:t>
            </a:r>
          </a:p>
          <a:p>
            <a:r>
              <a:rPr lang="sv-SE" dirty="0"/>
              <a:t>No </a:t>
            </a:r>
            <a:r>
              <a:rPr lang="sv-SE" dirty="0" err="1"/>
              <a:t>standardized</a:t>
            </a:r>
            <a:r>
              <a:rPr lang="sv-SE" dirty="0"/>
              <a:t>, national abbreviation system </a:t>
            </a:r>
            <a:r>
              <a:rPr lang="sv-SE" dirty="0" err="1"/>
              <a:t>exists</a:t>
            </a:r>
            <a:r>
              <a:rPr lang="sv-SE" dirty="0"/>
              <a:t> in Sweden</a:t>
            </a:r>
          </a:p>
          <a:p>
            <a:r>
              <a:rPr lang="sv-SE" dirty="0"/>
              <a:t>Different </a:t>
            </a:r>
            <a:r>
              <a:rPr lang="sv-SE" dirty="0" err="1"/>
              <a:t>principles</a:t>
            </a:r>
            <a:r>
              <a:rPr lang="sv-SE" dirty="0"/>
              <a:t> for abbreviations</a:t>
            </a:r>
          </a:p>
          <a:p>
            <a:r>
              <a:rPr lang="sv-SE" dirty="0" err="1"/>
              <a:t>Criteria</a:t>
            </a:r>
            <a:r>
              <a:rPr lang="sv-SE" dirty="0"/>
              <a:t> for the </a:t>
            </a:r>
            <a:r>
              <a:rPr lang="sv-SE" dirty="0" err="1"/>
              <a:t>creation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abbreviations: </a:t>
            </a:r>
            <a:r>
              <a:rPr lang="sv-SE" dirty="0" err="1"/>
              <a:t>easy</a:t>
            </a:r>
            <a:r>
              <a:rPr lang="sv-SE" dirty="0"/>
              <a:t> to </a:t>
            </a:r>
            <a:r>
              <a:rPr lang="sv-SE" dirty="0" err="1"/>
              <a:t>remember</a:t>
            </a:r>
            <a:r>
              <a:rPr lang="sv-SE" dirty="0"/>
              <a:t>, </a:t>
            </a:r>
            <a:r>
              <a:rPr lang="sv-SE" dirty="0" err="1"/>
              <a:t>easy</a:t>
            </a:r>
            <a:r>
              <a:rPr lang="sv-SE" dirty="0"/>
              <a:t> to </a:t>
            </a:r>
            <a:r>
              <a:rPr lang="sv-SE" dirty="0" err="1"/>
              <a:t>write</a:t>
            </a:r>
            <a:r>
              <a:rPr lang="sv-SE" dirty="0"/>
              <a:t>, </a:t>
            </a:r>
            <a:r>
              <a:rPr lang="sv-SE" dirty="0" err="1"/>
              <a:t>reducing</a:t>
            </a:r>
            <a:r>
              <a:rPr lang="sv-SE" dirty="0"/>
              <a:t>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keystrokes</a:t>
            </a:r>
            <a:r>
              <a:rPr lang="sv-SE" dirty="0"/>
              <a:t> at </a:t>
            </a:r>
            <a:r>
              <a:rPr lang="sv-SE" dirty="0" err="1"/>
              <a:t>most</a:t>
            </a:r>
            <a:r>
              <a:rPr lang="sv-SE" dirty="0"/>
              <a:t>, not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coincident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words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483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1196752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Chapter</a:t>
            </a:r>
            <a:r>
              <a:rPr lang="sv-SE" dirty="0"/>
              <a:t> 13: </a:t>
            </a:r>
            <a:r>
              <a:rPr lang="sv-SE" dirty="0" err="1"/>
              <a:t>Current</a:t>
            </a:r>
            <a:r>
              <a:rPr lang="sv-SE" dirty="0"/>
              <a:t> trends in Swedish STTI and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2564904"/>
            <a:ext cx="6850800" cy="3744416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identify</a:t>
            </a:r>
            <a:r>
              <a:rPr lang="sv-SE" dirty="0"/>
              <a:t> </a:t>
            </a:r>
            <a:r>
              <a:rPr lang="sv-SE" dirty="0" err="1"/>
              <a:t>four</a:t>
            </a:r>
            <a:r>
              <a:rPr lang="sv-SE" dirty="0"/>
              <a:t> trends:</a:t>
            </a:r>
          </a:p>
          <a:p>
            <a:r>
              <a:rPr lang="sv-SE" dirty="0"/>
              <a:t>STTI on </a:t>
            </a:r>
            <a:r>
              <a:rPr lang="sv-SE" dirty="0" err="1"/>
              <a:t>distance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the Corona </a:t>
            </a:r>
            <a:r>
              <a:rPr lang="sv-SE" dirty="0" err="1"/>
              <a:t>crisis</a:t>
            </a:r>
            <a:r>
              <a:rPr lang="sv-SE" dirty="0"/>
              <a:t>: </a:t>
            </a:r>
            <a:r>
              <a:rPr lang="sv-SE" dirty="0" err="1"/>
              <a:t>pros</a:t>
            </a:r>
            <a:r>
              <a:rPr lang="sv-SE" dirty="0"/>
              <a:t> and </a:t>
            </a:r>
            <a:r>
              <a:rPr lang="sv-SE" dirty="0" err="1"/>
              <a:t>cons</a:t>
            </a:r>
            <a:endParaRPr lang="sv-SE" dirty="0"/>
          </a:p>
          <a:p>
            <a:r>
              <a:rPr lang="sv-SE" dirty="0"/>
              <a:t>New </a:t>
            </a:r>
            <a:r>
              <a:rPr lang="sv-SE" dirty="0" err="1"/>
              <a:t>expectations</a:t>
            </a:r>
            <a:r>
              <a:rPr lang="sv-SE" dirty="0"/>
              <a:t> by </a:t>
            </a:r>
            <a:r>
              <a:rPr lang="sv-SE" dirty="0" err="1"/>
              <a:t>users</a:t>
            </a:r>
            <a:r>
              <a:rPr lang="sv-SE" dirty="0"/>
              <a:t>, new 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groups</a:t>
            </a:r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broader</a:t>
            </a:r>
            <a:r>
              <a:rPr lang="sv-SE" dirty="0"/>
              <a:t> </a:t>
            </a:r>
            <a:r>
              <a:rPr lang="sv-SE" dirty="0" err="1"/>
              <a:t>professional</a:t>
            </a:r>
            <a:r>
              <a:rPr lang="sv-SE" dirty="0"/>
              <a:t> </a:t>
            </a:r>
            <a:r>
              <a:rPr lang="sv-SE" dirty="0" err="1"/>
              <a:t>role</a:t>
            </a:r>
            <a:r>
              <a:rPr lang="sv-SE" dirty="0"/>
              <a:t> for STT interpreters, </a:t>
            </a:r>
            <a:r>
              <a:rPr lang="sv-SE" dirty="0" err="1"/>
              <a:t>when</a:t>
            </a:r>
            <a:r>
              <a:rPr lang="sv-SE" dirty="0"/>
              <a:t> text </a:t>
            </a:r>
            <a:r>
              <a:rPr lang="sv-SE" dirty="0" err="1"/>
              <a:t>production</a:t>
            </a:r>
            <a:r>
              <a:rPr lang="sv-SE" dirty="0"/>
              <a:t> </a:t>
            </a:r>
            <a:r>
              <a:rPr lang="sv-SE" dirty="0" err="1"/>
              <a:t>enters</a:t>
            </a:r>
            <a:r>
              <a:rPr lang="sv-SE" dirty="0"/>
              <a:t> new </a:t>
            </a:r>
            <a:r>
              <a:rPr lang="sv-SE" dirty="0" err="1"/>
              <a:t>fields</a:t>
            </a:r>
            <a:endParaRPr lang="sv-SE" dirty="0"/>
          </a:p>
          <a:p>
            <a:r>
              <a:rPr lang="sv-SE" dirty="0" err="1"/>
              <a:t>Technological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: </a:t>
            </a:r>
            <a:r>
              <a:rPr lang="sv-SE" dirty="0" err="1"/>
              <a:t>respeaking</a:t>
            </a:r>
            <a:r>
              <a:rPr lang="sv-SE" dirty="0"/>
              <a:t>, </a:t>
            </a:r>
            <a:r>
              <a:rPr lang="sv-SE" dirty="0" err="1"/>
              <a:t>automatic</a:t>
            </a:r>
            <a:r>
              <a:rPr lang="sv-SE" dirty="0"/>
              <a:t> </a:t>
            </a:r>
            <a:r>
              <a:rPr lang="sv-SE" dirty="0" err="1"/>
              <a:t>speech</a:t>
            </a:r>
            <a:r>
              <a:rPr lang="sv-SE" dirty="0"/>
              <a:t> </a:t>
            </a:r>
            <a:r>
              <a:rPr lang="sv-SE" dirty="0" err="1"/>
              <a:t>recognition</a:t>
            </a:r>
            <a:r>
              <a:rPr lang="sv-SE" dirty="0"/>
              <a:t> (ASR) </a:t>
            </a:r>
          </a:p>
        </p:txBody>
      </p:sp>
    </p:spTree>
    <p:extLst>
      <p:ext uri="{BB962C8B-B14F-4D97-AF65-F5344CB8AC3E}">
        <p14:creationId xmlns:p14="http://schemas.microsoft.com/office/powerpoint/2010/main" val="218100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692696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peer</a:t>
            </a:r>
            <a:r>
              <a:rPr lang="sv-SE" dirty="0"/>
              <a:t> </a:t>
            </a:r>
            <a:r>
              <a:rPr lang="sv-SE" dirty="0" err="1"/>
              <a:t>reviewing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chapters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8486" y="1700808"/>
            <a:ext cx="6850800" cy="3214800"/>
          </a:xfrm>
        </p:spPr>
        <p:txBody>
          <a:bodyPr/>
          <a:lstStyle/>
          <a:p>
            <a:r>
              <a:rPr lang="sv-SE" dirty="0" err="1"/>
              <a:t>Colleagues</a:t>
            </a:r>
            <a:r>
              <a:rPr lang="sv-SE" dirty="0"/>
              <a:t> at the </a:t>
            </a:r>
            <a:r>
              <a:rPr lang="sv-SE" dirty="0" err="1"/>
              <a:t>Institute</a:t>
            </a:r>
            <a:r>
              <a:rPr lang="sv-SE" dirty="0"/>
              <a:t> for </a:t>
            </a:r>
            <a:r>
              <a:rPr lang="sv-SE" dirty="0" err="1"/>
              <a:t>Interpreting</a:t>
            </a:r>
            <a:r>
              <a:rPr lang="sv-SE" dirty="0"/>
              <a:t> and </a:t>
            </a:r>
            <a:r>
              <a:rPr lang="sv-SE" dirty="0" err="1"/>
              <a:t>Translation</a:t>
            </a:r>
            <a:r>
              <a:rPr lang="sv-SE" dirty="0"/>
              <a:t> Studies, Stockholm University, </a:t>
            </a:r>
            <a:r>
              <a:rPr lang="sv-SE" dirty="0" err="1"/>
              <a:t>namely</a:t>
            </a:r>
            <a:r>
              <a:rPr lang="sv-SE" dirty="0"/>
              <a:t> Jan Pedersen, Catrin Thorin, Cecilia Wadensjö, Ingrid Almqvist and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,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gone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the </a:t>
            </a:r>
            <a:r>
              <a:rPr lang="sv-SE" dirty="0" err="1"/>
              <a:t>chapters</a:t>
            </a:r>
            <a:r>
              <a:rPr lang="sv-SE" dirty="0"/>
              <a:t>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248" y="3861047"/>
            <a:ext cx="4294048" cy="30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book</a:t>
            </a:r>
            <a:r>
              <a:rPr lang="sv-SE" dirty="0"/>
              <a:t> is not public </a:t>
            </a:r>
            <a:r>
              <a:rPr lang="sv-SE" dirty="0" err="1"/>
              <a:t>yet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hopefully</a:t>
            </a:r>
            <a:r>
              <a:rPr lang="sv-SE" dirty="0"/>
              <a:t> be </a:t>
            </a:r>
            <a:r>
              <a:rPr lang="sv-SE" dirty="0" err="1"/>
              <a:t>before</a:t>
            </a:r>
            <a:r>
              <a:rPr lang="sv-SE" dirty="0"/>
              <a:t> the end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year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Publisher is </a:t>
            </a:r>
            <a:r>
              <a:rPr lang="sv-SE" i="1" dirty="0"/>
              <a:t>Myndigheten för tillgängliga medier </a:t>
            </a:r>
            <a:r>
              <a:rPr lang="sv-SE" dirty="0"/>
              <a:t>(Eng. </a:t>
            </a:r>
            <a:r>
              <a:rPr lang="en-US" i="1" dirty="0"/>
              <a:t>Swedish Agency for Accessible Media</a:t>
            </a:r>
            <a:r>
              <a:rPr lang="en-US" dirty="0"/>
              <a:t>)</a:t>
            </a:r>
          </a:p>
          <a:p>
            <a:r>
              <a:rPr lang="en-US" dirty="0"/>
              <a:t>Contact person: </a:t>
            </a:r>
            <a:r>
              <a:rPr lang="en-US" dirty="0" err="1"/>
              <a:t>Björn</a:t>
            </a:r>
            <a:r>
              <a:rPr lang="en-US" dirty="0"/>
              <a:t> </a:t>
            </a:r>
            <a:r>
              <a:rPr lang="en-US" dirty="0" err="1"/>
              <a:t>Westling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479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8211" y="745504"/>
            <a:ext cx="6850800" cy="795600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attention!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211" y="1541104"/>
            <a:ext cx="6850800" cy="3214800"/>
          </a:xfrm>
        </p:spPr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am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grateful</a:t>
            </a:r>
            <a:r>
              <a:rPr lang="sv-SE" dirty="0"/>
              <a:t> for all kinds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comments</a:t>
            </a:r>
            <a:r>
              <a:rPr lang="sv-SE" dirty="0"/>
              <a:t>, </a:t>
            </a:r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write</a:t>
            </a:r>
            <a:r>
              <a:rPr lang="sv-SE" dirty="0"/>
              <a:t> to:</a:t>
            </a:r>
          </a:p>
          <a:p>
            <a:pPr marL="0" indent="0">
              <a:buNone/>
            </a:pPr>
            <a:r>
              <a:rPr lang="sv-SE" dirty="0"/>
              <a:t>	ulf.norberg@su.se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410" y="2426295"/>
            <a:ext cx="4087448" cy="44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0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652" y="1109415"/>
            <a:ext cx="6850800" cy="795600"/>
          </a:xfrm>
        </p:spPr>
        <p:txBody>
          <a:bodyPr>
            <a:normAutofit/>
          </a:bodyPr>
          <a:lstStyle/>
          <a:p>
            <a:r>
              <a:rPr lang="sv-SE" dirty="0"/>
              <a:t> </a:t>
            </a:r>
            <a:r>
              <a:rPr lang="sv-SE" dirty="0" err="1"/>
              <a:t>Speech</a:t>
            </a:r>
            <a:r>
              <a:rPr lang="sv-SE" dirty="0"/>
              <a:t>-to-text (STT) interpreter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2208376"/>
            <a:ext cx="7823248" cy="4100944"/>
          </a:xfrm>
        </p:spPr>
        <p:txBody>
          <a:bodyPr>
            <a:normAutofit/>
          </a:bodyPr>
          <a:lstStyle/>
          <a:p>
            <a:r>
              <a:rPr lang="sv-SE" dirty="0"/>
              <a:t>Swedish: skrivtolk</a:t>
            </a:r>
          </a:p>
          <a:p>
            <a:r>
              <a:rPr lang="sv-SE" dirty="0" err="1"/>
              <a:t>Danish</a:t>
            </a:r>
            <a:r>
              <a:rPr lang="sv-SE" dirty="0"/>
              <a:t>, </a:t>
            </a:r>
            <a:r>
              <a:rPr lang="sv-SE" dirty="0" err="1"/>
              <a:t>Norwegian</a:t>
            </a:r>
            <a:r>
              <a:rPr lang="sv-SE" dirty="0"/>
              <a:t>: </a:t>
            </a:r>
            <a:r>
              <a:rPr lang="sv-SE" dirty="0" err="1"/>
              <a:t>skrivetolk</a:t>
            </a:r>
            <a:endParaRPr lang="sv-SE" dirty="0"/>
          </a:p>
          <a:p>
            <a:r>
              <a:rPr lang="sv-SE" dirty="0"/>
              <a:t>German: </a:t>
            </a:r>
            <a:r>
              <a:rPr lang="sv-SE" dirty="0" err="1"/>
              <a:t>Schriftdolmetscher</a:t>
            </a:r>
            <a:endParaRPr lang="sv-SE" dirty="0"/>
          </a:p>
          <a:p>
            <a:r>
              <a:rPr lang="sv-SE" dirty="0" err="1"/>
              <a:t>Spanish</a:t>
            </a:r>
            <a:r>
              <a:rPr lang="sv-SE" dirty="0"/>
              <a:t>: </a:t>
            </a:r>
            <a:r>
              <a:rPr lang="sv-SE" dirty="0" err="1"/>
              <a:t>estonotipista</a:t>
            </a:r>
            <a:r>
              <a:rPr lang="sv-SE" dirty="0"/>
              <a:t>, textare</a:t>
            </a:r>
          </a:p>
          <a:p>
            <a:r>
              <a:rPr lang="sv-SE" dirty="0"/>
              <a:t>In UK: </a:t>
            </a:r>
            <a:r>
              <a:rPr lang="sv-SE" dirty="0" err="1"/>
              <a:t>speech</a:t>
            </a:r>
            <a:r>
              <a:rPr lang="sv-SE" dirty="0"/>
              <a:t>-to-text reporter</a:t>
            </a:r>
          </a:p>
          <a:p>
            <a:r>
              <a:rPr lang="sv-SE" dirty="0"/>
              <a:t>In USA: </a:t>
            </a:r>
            <a:r>
              <a:rPr lang="sv-SE" dirty="0" err="1"/>
              <a:t>speech</a:t>
            </a:r>
            <a:r>
              <a:rPr lang="sv-SE" dirty="0"/>
              <a:t>-to-text </a:t>
            </a:r>
            <a:r>
              <a:rPr lang="sv-SE" dirty="0" err="1"/>
              <a:t>provider</a:t>
            </a:r>
            <a:r>
              <a:rPr lang="sv-SE" dirty="0"/>
              <a:t>, </a:t>
            </a:r>
            <a:r>
              <a:rPr lang="sv-SE" dirty="0" err="1"/>
              <a:t>transcriber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394" y="17478"/>
            <a:ext cx="2234606" cy="29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4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850800" cy="795600"/>
          </a:xfrm>
        </p:spPr>
        <p:txBody>
          <a:bodyPr/>
          <a:lstStyle/>
          <a:p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documentation</a:t>
            </a:r>
            <a:r>
              <a:rPr lang="sv-SE" dirty="0"/>
              <a:t> on STTI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2064360"/>
            <a:ext cx="7319192" cy="3958440"/>
          </a:xfrm>
        </p:spPr>
        <p:txBody>
          <a:bodyPr>
            <a:normAutofit/>
          </a:bodyPr>
          <a:lstStyle/>
          <a:p>
            <a:r>
              <a:rPr lang="sv-SE" dirty="0" err="1"/>
              <a:t>Some</a:t>
            </a:r>
            <a:r>
              <a:rPr lang="sv-SE" dirty="0"/>
              <a:t> dissertations (</a:t>
            </a:r>
            <a:r>
              <a:rPr lang="sv-SE" dirty="0" err="1"/>
              <a:t>e.g</a:t>
            </a:r>
            <a:r>
              <a:rPr lang="sv-SE" dirty="0"/>
              <a:t>., Judith Platter in </a:t>
            </a:r>
            <a:r>
              <a:rPr lang="sv-SE" dirty="0" err="1"/>
              <a:t>Austria</a:t>
            </a:r>
            <a:r>
              <a:rPr lang="sv-SE" dirty="0"/>
              <a:t>)</a:t>
            </a:r>
          </a:p>
          <a:p>
            <a:r>
              <a:rPr lang="sv-SE" dirty="0"/>
              <a:t>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papers</a:t>
            </a:r>
            <a:r>
              <a:rPr lang="sv-SE" dirty="0"/>
              <a:t> and research </a:t>
            </a:r>
            <a:r>
              <a:rPr lang="sv-SE" dirty="0" err="1"/>
              <a:t>reports</a:t>
            </a:r>
            <a:endParaRPr lang="sv-SE" dirty="0"/>
          </a:p>
          <a:p>
            <a:r>
              <a:rPr lang="sv-SE" dirty="0" err="1"/>
              <a:t>Hardly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teaching</a:t>
            </a:r>
            <a:r>
              <a:rPr lang="sv-SE" dirty="0"/>
              <a:t> materials, no </a:t>
            </a:r>
            <a:r>
              <a:rPr lang="sv-SE" dirty="0" err="1"/>
              <a:t>handbooks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Much</a:t>
            </a:r>
            <a:r>
              <a:rPr lang="sv-SE" dirty="0"/>
              <a:t> less is </a:t>
            </a:r>
            <a:r>
              <a:rPr lang="sv-SE" dirty="0" err="1"/>
              <a:t>written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STTI,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signed</a:t>
            </a:r>
            <a:r>
              <a:rPr lang="sv-SE" dirty="0"/>
              <a:t> </a:t>
            </a:r>
            <a:r>
              <a:rPr lang="sv-SE" dirty="0" err="1"/>
              <a:t>language</a:t>
            </a:r>
            <a:r>
              <a:rPr lang="sv-SE" dirty="0"/>
              <a:t> </a:t>
            </a:r>
            <a:r>
              <a:rPr lang="sv-SE" dirty="0" err="1"/>
              <a:t>interpreting</a:t>
            </a:r>
            <a:r>
              <a:rPr lang="sv-SE" dirty="0"/>
              <a:t>, </a:t>
            </a:r>
            <a:r>
              <a:rPr lang="sv-SE" dirty="0" err="1"/>
              <a:t>conference</a:t>
            </a:r>
            <a:r>
              <a:rPr lang="sv-SE" dirty="0"/>
              <a:t> </a:t>
            </a:r>
            <a:r>
              <a:rPr lang="sv-SE" dirty="0" err="1"/>
              <a:t>interpreting</a:t>
            </a:r>
            <a:r>
              <a:rPr lang="sv-SE" dirty="0"/>
              <a:t>, public service </a:t>
            </a:r>
            <a:r>
              <a:rPr lang="sv-SE" dirty="0" err="1"/>
              <a:t>interpreting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916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245" y="1412776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sister</a:t>
            </a:r>
            <a:r>
              <a:rPr lang="sv-SE" dirty="0"/>
              <a:t> </a:t>
            </a:r>
            <a:r>
              <a:rPr lang="sv-SE" dirty="0" err="1"/>
              <a:t>discipline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STTI:</a:t>
            </a:r>
            <a:br>
              <a:rPr lang="sv-SE" dirty="0"/>
            </a:br>
            <a:r>
              <a:rPr lang="sv-SE" dirty="0"/>
              <a:t>Live </a:t>
            </a:r>
            <a:r>
              <a:rPr lang="sv-SE" dirty="0" err="1"/>
              <a:t>subtitling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bigger</a:t>
            </a:r>
            <a:r>
              <a:rPr lang="sv-SE" dirty="0"/>
              <a:t> </a:t>
            </a:r>
            <a:r>
              <a:rPr lang="sv-SE" dirty="0" err="1"/>
              <a:t>scholarly</a:t>
            </a:r>
            <a:r>
              <a:rPr lang="sv-SE" dirty="0"/>
              <a:t> </a:t>
            </a:r>
            <a:r>
              <a:rPr lang="sv-SE" dirty="0" err="1"/>
              <a:t>interest</a:t>
            </a:r>
            <a:r>
              <a:rPr lang="sv-SE" dirty="0"/>
              <a:t>,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established</a:t>
            </a:r>
            <a:r>
              <a:rPr lang="sv-SE" dirty="0"/>
              <a:t> </a:t>
            </a:r>
            <a:r>
              <a:rPr lang="sv-SE" dirty="0" err="1"/>
              <a:t>field</a:t>
            </a:r>
            <a:r>
              <a:rPr lang="sv-SE" dirty="0"/>
              <a:t> in the </a:t>
            </a:r>
            <a:r>
              <a:rPr lang="sv-SE" dirty="0" err="1"/>
              <a:t>realm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Translation</a:t>
            </a:r>
            <a:r>
              <a:rPr lang="sv-SE" dirty="0"/>
              <a:t> Studies</a:t>
            </a:r>
          </a:p>
          <a:p>
            <a:r>
              <a:rPr lang="sv-SE" dirty="0"/>
              <a:t>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field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Audiovisual</a:t>
            </a:r>
            <a:r>
              <a:rPr lang="sv-SE" dirty="0"/>
              <a:t> </a:t>
            </a:r>
            <a:r>
              <a:rPr lang="sv-SE" dirty="0" err="1"/>
              <a:t>Translation</a:t>
            </a:r>
            <a:r>
              <a:rPr lang="sv-SE" dirty="0"/>
              <a:t> Studies </a:t>
            </a:r>
          </a:p>
          <a:p>
            <a:r>
              <a:rPr lang="sv-SE" dirty="0"/>
              <a:t>By the same </a:t>
            </a:r>
            <a:r>
              <a:rPr lang="sv-SE" dirty="0" err="1"/>
              <a:t>methods</a:t>
            </a:r>
            <a:r>
              <a:rPr lang="sv-SE" dirty="0"/>
              <a:t> as STTI: </a:t>
            </a:r>
            <a:r>
              <a:rPr lang="sv-SE" dirty="0" err="1"/>
              <a:t>qwerty</a:t>
            </a:r>
            <a:r>
              <a:rPr lang="sv-SE" dirty="0"/>
              <a:t> keyboard, </a:t>
            </a:r>
            <a:r>
              <a:rPr lang="sv-SE" dirty="0" err="1"/>
              <a:t>veyboard</a:t>
            </a:r>
            <a:r>
              <a:rPr lang="sv-SE" dirty="0"/>
              <a:t>/</a:t>
            </a:r>
            <a:r>
              <a:rPr lang="sv-SE" dirty="0" err="1"/>
              <a:t>Velotype</a:t>
            </a:r>
            <a:r>
              <a:rPr lang="sv-SE" dirty="0"/>
              <a:t>, </a:t>
            </a:r>
            <a:r>
              <a:rPr lang="sv-SE" dirty="0" err="1"/>
              <a:t>stenotype</a:t>
            </a:r>
            <a:r>
              <a:rPr lang="sv-SE" dirty="0"/>
              <a:t>, </a:t>
            </a:r>
            <a:r>
              <a:rPr lang="sv-SE" dirty="0" err="1"/>
              <a:t>respeaking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140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80" y="764704"/>
            <a:ext cx="6850800" cy="795600"/>
          </a:xfrm>
        </p:spPr>
        <p:txBody>
          <a:bodyPr>
            <a:normAutofit/>
          </a:bodyPr>
          <a:lstStyle/>
          <a:p>
            <a:r>
              <a:rPr lang="sv-SE" dirty="0" err="1"/>
              <a:t>Aim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book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0" y="1560304"/>
            <a:ext cx="7630552" cy="4677008"/>
          </a:xfrm>
        </p:spPr>
        <p:txBody>
          <a:bodyPr>
            <a:normAutofit/>
          </a:bodyPr>
          <a:lstStyle/>
          <a:p>
            <a:r>
              <a:rPr lang="sv-SE" dirty="0"/>
              <a:t>To </a:t>
            </a:r>
            <a:r>
              <a:rPr lang="sv-SE" dirty="0" err="1"/>
              <a:t>point</a:t>
            </a:r>
            <a:r>
              <a:rPr lang="sv-SE" dirty="0"/>
              <a:t> at the </a:t>
            </a:r>
            <a:r>
              <a:rPr lang="sv-SE" dirty="0" err="1"/>
              <a:t>complexity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STTI</a:t>
            </a:r>
          </a:p>
          <a:p>
            <a:r>
              <a:rPr lang="sv-SE" dirty="0"/>
              <a:t>To </a:t>
            </a:r>
            <a:r>
              <a:rPr lang="sv-SE" dirty="0" err="1"/>
              <a:t>create</a:t>
            </a:r>
            <a:r>
              <a:rPr lang="sv-SE" dirty="0"/>
              <a:t> a </a:t>
            </a:r>
            <a:r>
              <a:rPr lang="sv-SE" dirty="0" err="1"/>
              <a:t>teaching</a:t>
            </a:r>
            <a:r>
              <a:rPr lang="sv-SE" dirty="0"/>
              <a:t> material for STTI </a:t>
            </a:r>
            <a:r>
              <a:rPr lang="sv-SE" dirty="0" err="1"/>
              <a:t>training</a:t>
            </a:r>
            <a:r>
              <a:rPr lang="sv-SE" dirty="0"/>
              <a:t> programs, as </a:t>
            </a:r>
            <a:r>
              <a:rPr lang="sv-SE" dirty="0" err="1"/>
              <a:t>well</a:t>
            </a:r>
            <a:r>
              <a:rPr lang="sv-SE" dirty="0"/>
              <a:t> as for </a:t>
            </a:r>
            <a:r>
              <a:rPr lang="sv-SE" dirty="0" err="1"/>
              <a:t>courses</a:t>
            </a:r>
            <a:r>
              <a:rPr lang="sv-SE" dirty="0"/>
              <a:t> for </a:t>
            </a:r>
            <a:r>
              <a:rPr lang="sv-SE" dirty="0" err="1"/>
              <a:t>active</a:t>
            </a:r>
            <a:r>
              <a:rPr lang="sv-SE" dirty="0"/>
              <a:t> STT interpreters</a:t>
            </a:r>
          </a:p>
          <a:p>
            <a:r>
              <a:rPr lang="sv-SE" dirty="0"/>
              <a:t>To </a:t>
            </a:r>
            <a:r>
              <a:rPr lang="sv-SE" dirty="0" err="1"/>
              <a:t>introduce</a:t>
            </a:r>
            <a:r>
              <a:rPr lang="sv-SE" dirty="0"/>
              <a:t> and </a:t>
            </a:r>
            <a:r>
              <a:rPr lang="sv-SE" dirty="0" err="1"/>
              <a:t>discuss</a:t>
            </a:r>
            <a:r>
              <a:rPr lang="sv-SE" dirty="0"/>
              <a:t> research on STTI in Swedish</a:t>
            </a:r>
          </a:p>
          <a:p>
            <a:r>
              <a:rPr lang="sv-SE" dirty="0"/>
              <a:t>To </a:t>
            </a:r>
            <a:r>
              <a:rPr lang="sv-SE" dirty="0" err="1"/>
              <a:t>describe</a:t>
            </a:r>
            <a:r>
              <a:rPr lang="sv-SE" dirty="0"/>
              <a:t> STTI by </a:t>
            </a:r>
            <a:r>
              <a:rPr lang="sv-SE" dirty="0" err="1"/>
              <a:t>comparing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research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concerning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forms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interpreting</a:t>
            </a:r>
            <a:r>
              <a:rPr lang="sv-SE" dirty="0"/>
              <a:t> (</a:t>
            </a:r>
            <a:r>
              <a:rPr lang="sv-SE" dirty="0" err="1"/>
              <a:t>signed</a:t>
            </a:r>
            <a:r>
              <a:rPr lang="sv-SE" dirty="0"/>
              <a:t> </a:t>
            </a:r>
            <a:r>
              <a:rPr lang="sv-SE" dirty="0" err="1"/>
              <a:t>language</a:t>
            </a:r>
            <a:r>
              <a:rPr lang="sv-SE" dirty="0"/>
              <a:t> </a:t>
            </a:r>
            <a:r>
              <a:rPr lang="sv-SE" dirty="0" err="1"/>
              <a:t>interpreting</a:t>
            </a:r>
            <a:r>
              <a:rPr lang="sv-SE" dirty="0"/>
              <a:t>, </a:t>
            </a:r>
            <a:r>
              <a:rPr lang="sv-SE" dirty="0" err="1"/>
              <a:t>conference</a:t>
            </a:r>
            <a:r>
              <a:rPr lang="sv-SE" dirty="0"/>
              <a:t> </a:t>
            </a:r>
            <a:r>
              <a:rPr lang="sv-SE" dirty="0" err="1"/>
              <a:t>interpreting</a:t>
            </a:r>
            <a:r>
              <a:rPr lang="sv-SE" dirty="0"/>
              <a:t>, public service </a:t>
            </a:r>
            <a:r>
              <a:rPr lang="sv-SE" dirty="0" err="1"/>
              <a:t>interpreting</a:t>
            </a:r>
            <a:r>
              <a:rPr lang="sv-SE" dirty="0"/>
              <a:t>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0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33" y="188640"/>
            <a:ext cx="6779096" cy="864096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33" y="2093639"/>
            <a:ext cx="6858771" cy="2415481"/>
          </a:xfrm>
        </p:spPr>
        <p:txBody>
          <a:bodyPr>
            <a:noAutofit/>
          </a:bodyPr>
          <a:lstStyle/>
          <a:p>
            <a:r>
              <a:rPr lang="sv-SE" sz="1600" dirty="0"/>
              <a:t>Ulf Norberg, </a:t>
            </a:r>
            <a:r>
              <a:rPr lang="sv-SE" sz="1600" dirty="0" err="1"/>
              <a:t>Associate</a:t>
            </a:r>
            <a:r>
              <a:rPr lang="sv-SE" sz="1600" dirty="0"/>
              <a:t> Professor in </a:t>
            </a:r>
            <a:r>
              <a:rPr lang="sv-SE" sz="1600" dirty="0" err="1"/>
              <a:t>Translation</a:t>
            </a:r>
            <a:r>
              <a:rPr lang="sv-SE" sz="1600" dirty="0"/>
              <a:t> and </a:t>
            </a:r>
            <a:r>
              <a:rPr lang="sv-SE" sz="1600" dirty="0" err="1"/>
              <a:t>Interpreting</a:t>
            </a:r>
            <a:r>
              <a:rPr lang="sv-SE" sz="1600" dirty="0"/>
              <a:t>, Stockholm University</a:t>
            </a:r>
          </a:p>
          <a:p>
            <a:r>
              <a:rPr lang="sv-SE" sz="1600" dirty="0"/>
              <a:t>Ursula Stachl-Peier, </a:t>
            </a:r>
            <a:r>
              <a:rPr lang="sv-SE" sz="1600" dirty="0" err="1"/>
              <a:t>Associate</a:t>
            </a:r>
            <a:r>
              <a:rPr lang="sv-SE" sz="1600" dirty="0"/>
              <a:t> Professor in </a:t>
            </a:r>
            <a:r>
              <a:rPr lang="sv-SE" sz="1600" dirty="0" err="1"/>
              <a:t>Translation</a:t>
            </a:r>
            <a:r>
              <a:rPr lang="sv-SE" sz="1600" dirty="0"/>
              <a:t> and </a:t>
            </a:r>
            <a:r>
              <a:rPr lang="sv-SE" sz="1600" dirty="0" err="1"/>
              <a:t>Interpreting</a:t>
            </a:r>
            <a:r>
              <a:rPr lang="sv-SE" sz="1600" dirty="0"/>
              <a:t>, Graz University, </a:t>
            </a:r>
            <a:r>
              <a:rPr lang="sv-SE" sz="1600" dirty="0" err="1"/>
              <a:t>Austria</a:t>
            </a:r>
            <a:endParaRPr lang="sv-SE" sz="1600" dirty="0"/>
          </a:p>
          <a:p>
            <a:r>
              <a:rPr lang="sv-SE" sz="1600" dirty="0"/>
              <a:t>Maria Laurin, </a:t>
            </a:r>
            <a:r>
              <a:rPr lang="sv-SE" sz="1600" dirty="0" err="1"/>
              <a:t>Head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dirty="0" err="1"/>
              <a:t>only</a:t>
            </a:r>
            <a:r>
              <a:rPr lang="sv-SE" sz="1600" dirty="0"/>
              <a:t> Swedish STTI </a:t>
            </a:r>
            <a:r>
              <a:rPr lang="sv-SE" sz="1600" dirty="0" err="1"/>
              <a:t>training</a:t>
            </a:r>
            <a:r>
              <a:rPr lang="sv-SE" sz="1600" dirty="0"/>
              <a:t> program, </a:t>
            </a:r>
            <a:r>
              <a:rPr lang="sv-SE" sz="1600" i="1" dirty="0"/>
              <a:t>Södertörns folkhögskola</a:t>
            </a:r>
            <a:r>
              <a:rPr lang="sv-SE" sz="1600" dirty="0"/>
              <a:t>, Stockholm</a:t>
            </a:r>
          </a:p>
          <a:p>
            <a:r>
              <a:rPr lang="sv-SE" sz="1600" dirty="0"/>
              <a:t>Jenny Therén, STT interpreter, Göteborg</a:t>
            </a:r>
          </a:p>
          <a:p>
            <a:r>
              <a:rPr lang="sv-SE" sz="1600" dirty="0"/>
              <a:t>Victoria Öjefors Quinn, STT interpreter, Gotland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26510"/>
            <a:ext cx="3456384" cy="154763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353"/>
            <a:ext cx="1905000" cy="1905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-26747"/>
            <a:ext cx="2314575" cy="19812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434" y="3509628"/>
            <a:ext cx="2232248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764704"/>
            <a:ext cx="6850800" cy="795600"/>
          </a:xfrm>
        </p:spPr>
        <p:txBody>
          <a:bodyPr/>
          <a:lstStyle/>
          <a:p>
            <a:r>
              <a:rPr lang="sv-SE" dirty="0" err="1"/>
              <a:t>Contents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1484784"/>
            <a:ext cx="6850800" cy="4538016"/>
          </a:xfrm>
        </p:spPr>
        <p:txBody>
          <a:bodyPr>
            <a:normAutofit/>
          </a:bodyPr>
          <a:lstStyle/>
          <a:p>
            <a:r>
              <a:rPr lang="sv-SE" dirty="0"/>
              <a:t>13 </a:t>
            </a:r>
            <a:r>
              <a:rPr lang="sv-SE" dirty="0" err="1"/>
              <a:t>chapters</a:t>
            </a:r>
            <a:r>
              <a:rPr lang="sv-SE" dirty="0"/>
              <a:t>, </a:t>
            </a:r>
            <a:r>
              <a:rPr lang="sv-SE" dirty="0" err="1"/>
              <a:t>with</a:t>
            </a:r>
            <a:r>
              <a:rPr lang="sv-SE" dirty="0"/>
              <a:t> different </a:t>
            </a:r>
            <a:r>
              <a:rPr lang="sv-SE" dirty="0" err="1"/>
              <a:t>lengths</a:t>
            </a:r>
            <a:endParaRPr lang="sv-SE" dirty="0"/>
          </a:p>
          <a:p>
            <a:r>
              <a:rPr lang="sv-SE" dirty="0"/>
              <a:t>Final </a:t>
            </a:r>
            <a:r>
              <a:rPr lang="sv-SE" dirty="0" err="1"/>
              <a:t>section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”</a:t>
            </a:r>
            <a:r>
              <a:rPr lang="sv-SE" dirty="0" err="1"/>
              <a:t>Voices</a:t>
            </a:r>
            <a:r>
              <a:rPr lang="sv-SE" dirty="0"/>
              <a:t> from </a:t>
            </a:r>
            <a:r>
              <a:rPr lang="sv-SE" dirty="0" err="1"/>
              <a:t>society</a:t>
            </a:r>
            <a:r>
              <a:rPr lang="sv-SE" dirty="0"/>
              <a:t>”, short texts </a:t>
            </a:r>
            <a:r>
              <a:rPr lang="sv-SE" dirty="0" err="1"/>
              <a:t>written</a:t>
            </a:r>
            <a:r>
              <a:rPr lang="sv-SE" dirty="0"/>
              <a:t> by STT </a:t>
            </a:r>
            <a:r>
              <a:rPr lang="sv-SE" dirty="0" err="1"/>
              <a:t>users</a:t>
            </a:r>
            <a:r>
              <a:rPr lang="sv-SE" dirty="0"/>
              <a:t>, STT interpreters and different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stakeholders</a:t>
            </a:r>
            <a:r>
              <a:rPr lang="sv-SE" dirty="0"/>
              <a:t>. At the </a:t>
            </a:r>
            <a:r>
              <a:rPr lang="sv-SE" dirty="0" err="1"/>
              <a:t>very</a:t>
            </a:r>
            <a:r>
              <a:rPr lang="sv-SE" dirty="0"/>
              <a:t> end,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happy to </a:t>
            </a:r>
            <a:r>
              <a:rPr lang="sv-SE" dirty="0" err="1"/>
              <a:t>have</a:t>
            </a:r>
            <a:r>
              <a:rPr lang="sv-SE" dirty="0"/>
              <a:t> got a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eloquent</a:t>
            </a:r>
            <a:r>
              <a:rPr lang="sv-SE" dirty="0"/>
              <a:t> text by the </a:t>
            </a:r>
            <a:r>
              <a:rPr lang="sv-SE" dirty="0" err="1"/>
              <a:t>chairman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Swedish organisation for hard-</a:t>
            </a:r>
            <a:r>
              <a:rPr lang="sv-SE" dirty="0" err="1"/>
              <a:t>of</a:t>
            </a:r>
            <a:r>
              <a:rPr lang="sv-SE" dirty="0"/>
              <a:t>-hearing persons (</a:t>
            </a:r>
            <a:r>
              <a:rPr lang="sv-SE" i="1" dirty="0"/>
              <a:t>Hörselskadades Riksförbund</a:t>
            </a:r>
            <a:r>
              <a:rPr lang="sv-SE" dirty="0"/>
              <a:t>), Mattias Lundekvam.</a:t>
            </a:r>
          </a:p>
          <a:p>
            <a:r>
              <a:rPr lang="sv-SE" dirty="0" err="1"/>
              <a:t>Drawn</a:t>
            </a:r>
            <a:r>
              <a:rPr lang="sv-SE" dirty="0"/>
              <a:t> illustrations by Lena </a:t>
            </a:r>
            <a:r>
              <a:rPr lang="sv-SE" dirty="0" err="1"/>
              <a:t>Bolmskog</a:t>
            </a:r>
            <a:r>
              <a:rPr lang="sv-SE" dirty="0"/>
              <a:t> (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appearing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presentation)</a:t>
            </a:r>
          </a:p>
          <a:p>
            <a:r>
              <a:rPr lang="sv-SE" dirty="0"/>
              <a:t>Photos, </a:t>
            </a:r>
            <a:r>
              <a:rPr lang="sv-SE" dirty="0" err="1"/>
              <a:t>word</a:t>
            </a:r>
            <a:r>
              <a:rPr lang="sv-SE" dirty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85408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1052736"/>
            <a:ext cx="6850800" cy="795600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chapters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1848336"/>
            <a:ext cx="7247184" cy="4174464"/>
          </a:xfrm>
        </p:spPr>
        <p:txBody>
          <a:bodyPr/>
          <a:lstStyle/>
          <a:p>
            <a:r>
              <a:rPr lang="sv-SE" dirty="0"/>
              <a:t>1. </a:t>
            </a:r>
            <a:r>
              <a:rPr lang="sv-SE" dirty="0" err="1"/>
              <a:t>Prologue</a:t>
            </a:r>
            <a:endParaRPr lang="sv-SE" dirty="0"/>
          </a:p>
          <a:p>
            <a:r>
              <a:rPr lang="sv-SE" dirty="0"/>
              <a:t>2. The </a:t>
            </a:r>
            <a:r>
              <a:rPr lang="sv-SE" dirty="0" err="1"/>
              <a:t>history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STTI in Sweden</a:t>
            </a:r>
          </a:p>
          <a:p>
            <a:r>
              <a:rPr lang="sv-SE" dirty="0"/>
              <a:t>3. The STT interpreter program at </a:t>
            </a:r>
            <a:r>
              <a:rPr lang="sv-SE" i="1" dirty="0"/>
              <a:t>Södertörns folkhögskola</a:t>
            </a:r>
            <a:r>
              <a:rPr lang="sv-SE" dirty="0"/>
              <a:t>, Stockholm</a:t>
            </a:r>
          </a:p>
          <a:p>
            <a:r>
              <a:rPr lang="sv-SE" dirty="0"/>
              <a:t>4. STTI from a </a:t>
            </a:r>
            <a:r>
              <a:rPr lang="sv-SE" dirty="0" err="1"/>
              <a:t>Translation</a:t>
            </a:r>
            <a:r>
              <a:rPr lang="sv-SE" dirty="0"/>
              <a:t> Studies </a:t>
            </a:r>
            <a:r>
              <a:rPr lang="sv-SE" dirty="0" err="1"/>
              <a:t>perspective</a:t>
            </a:r>
            <a:r>
              <a:rPr lang="sv-SE" dirty="0"/>
              <a:t> – a research </a:t>
            </a:r>
            <a:r>
              <a:rPr lang="sv-SE" dirty="0" err="1"/>
              <a:t>overview</a:t>
            </a:r>
            <a:endParaRPr lang="sv-SE" dirty="0"/>
          </a:p>
          <a:p>
            <a:r>
              <a:rPr lang="sv-SE" dirty="0"/>
              <a:t>5. The oral vs. </a:t>
            </a:r>
            <a:r>
              <a:rPr lang="sv-SE" dirty="0" err="1"/>
              <a:t>written</a:t>
            </a:r>
            <a:r>
              <a:rPr lang="sv-SE" dirty="0"/>
              <a:t> </a:t>
            </a:r>
            <a:r>
              <a:rPr lang="sv-SE" dirty="0" err="1"/>
              <a:t>modalities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language</a:t>
            </a:r>
            <a:r>
              <a:rPr lang="sv-SE" dirty="0"/>
              <a:t>,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regard</a:t>
            </a:r>
            <a:r>
              <a:rPr lang="sv-SE" dirty="0"/>
              <a:t> to STTI (co-</a:t>
            </a:r>
            <a:r>
              <a:rPr lang="sv-SE" dirty="0" err="1"/>
              <a:t>author</a:t>
            </a:r>
            <a:r>
              <a:rPr lang="sv-SE" dirty="0"/>
              <a:t>: </a:t>
            </a:r>
            <a:r>
              <a:rPr lang="sv-SE" dirty="0" err="1"/>
              <a:t>Liisa</a:t>
            </a:r>
            <a:r>
              <a:rPr lang="sv-SE" dirty="0"/>
              <a:t> </a:t>
            </a:r>
            <a:r>
              <a:rPr lang="sv-SE" dirty="0" err="1"/>
              <a:t>Tiittula</a:t>
            </a:r>
            <a:r>
              <a:rPr lang="sv-SE" dirty="0"/>
              <a:t>, </a:t>
            </a:r>
            <a:r>
              <a:rPr lang="sv-SE" dirty="0" err="1"/>
              <a:t>Helsinki</a:t>
            </a:r>
            <a:r>
              <a:rPr lang="sv-SE" dirty="0"/>
              <a:t>)</a:t>
            </a:r>
          </a:p>
          <a:p>
            <a:r>
              <a:rPr lang="sv-SE" dirty="0"/>
              <a:t>6. </a:t>
            </a:r>
            <a:r>
              <a:rPr lang="sv-SE" dirty="0" err="1"/>
              <a:t>Speech</a:t>
            </a:r>
            <a:r>
              <a:rPr lang="sv-SE" dirty="0"/>
              <a:t>, text and </a:t>
            </a:r>
            <a:r>
              <a:rPr lang="sv-SE" dirty="0" err="1"/>
              <a:t>signed</a:t>
            </a:r>
            <a:r>
              <a:rPr lang="sv-SE" dirty="0"/>
              <a:t> </a:t>
            </a:r>
            <a:r>
              <a:rPr lang="sv-SE" dirty="0" err="1"/>
              <a:t>language</a:t>
            </a:r>
            <a:r>
              <a:rPr lang="sv-SE" dirty="0"/>
              <a:t> – STTI in relation to </a:t>
            </a:r>
            <a:r>
              <a:rPr lang="sv-SE" dirty="0" err="1"/>
              <a:t>signed</a:t>
            </a:r>
            <a:r>
              <a:rPr lang="sv-SE" dirty="0"/>
              <a:t> </a:t>
            </a:r>
            <a:r>
              <a:rPr lang="sv-SE" dirty="0" err="1"/>
              <a:t>language</a:t>
            </a:r>
            <a:r>
              <a:rPr lang="sv-SE" dirty="0"/>
              <a:t> </a:t>
            </a:r>
            <a:r>
              <a:rPr lang="sv-SE" dirty="0" err="1"/>
              <a:t>interpreting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816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0278" y="188640"/>
            <a:ext cx="6850800" cy="7956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1060" y="2348880"/>
            <a:ext cx="6850800" cy="4509120"/>
          </a:xfrm>
        </p:spPr>
        <p:txBody>
          <a:bodyPr/>
          <a:lstStyle/>
          <a:p>
            <a:r>
              <a:rPr lang="sv-SE" dirty="0"/>
              <a:t>7. </a:t>
            </a:r>
            <a:r>
              <a:rPr lang="sv-SE" dirty="0" err="1"/>
              <a:t>Interpreting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monologues</a:t>
            </a:r>
            <a:r>
              <a:rPr lang="sv-SE" dirty="0"/>
              <a:t> </a:t>
            </a:r>
          </a:p>
          <a:p>
            <a:r>
              <a:rPr lang="sv-SE" dirty="0"/>
              <a:t>8. </a:t>
            </a:r>
            <a:r>
              <a:rPr lang="sv-SE" dirty="0" err="1"/>
              <a:t>Interpreting</a:t>
            </a:r>
            <a:r>
              <a:rPr lang="sv-SE" dirty="0"/>
              <a:t> in </a:t>
            </a:r>
            <a:r>
              <a:rPr lang="sv-SE" dirty="0" err="1"/>
              <a:t>conversation</a:t>
            </a:r>
            <a:r>
              <a:rPr lang="sv-SE" dirty="0"/>
              <a:t> situations</a:t>
            </a:r>
          </a:p>
          <a:p>
            <a:r>
              <a:rPr lang="sv-SE" dirty="0"/>
              <a:t>9. </a:t>
            </a:r>
            <a:r>
              <a:rPr lang="sv-SE" dirty="0" err="1"/>
              <a:t>Interpreting</a:t>
            </a:r>
            <a:r>
              <a:rPr lang="sv-SE" dirty="0"/>
              <a:t> </a:t>
            </a:r>
            <a:r>
              <a:rPr lang="sv-SE" dirty="0" err="1"/>
              <a:t>ethics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STTI</a:t>
            </a:r>
          </a:p>
          <a:p>
            <a:r>
              <a:rPr lang="sv-SE" dirty="0"/>
              <a:t>10. STTI on </a:t>
            </a:r>
            <a:r>
              <a:rPr lang="sv-SE" dirty="0" err="1"/>
              <a:t>distance</a:t>
            </a:r>
            <a:endParaRPr lang="sv-SE" dirty="0"/>
          </a:p>
          <a:p>
            <a:r>
              <a:rPr lang="sv-SE" dirty="0"/>
              <a:t>11. Equipment for STTI</a:t>
            </a:r>
          </a:p>
          <a:p>
            <a:r>
              <a:rPr lang="sv-SE" dirty="0"/>
              <a:t>12. Preparations,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abbreviations, co-operation</a:t>
            </a:r>
          </a:p>
          <a:p>
            <a:r>
              <a:rPr lang="sv-SE" dirty="0"/>
              <a:t>13. </a:t>
            </a:r>
            <a:r>
              <a:rPr lang="sv-SE" dirty="0" err="1"/>
              <a:t>Current</a:t>
            </a:r>
            <a:r>
              <a:rPr lang="sv-SE" dirty="0"/>
              <a:t> trends in Swedish STTI and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97" y="0"/>
            <a:ext cx="4033803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34306"/>
      </p:ext>
    </p:extLst>
  </p:cSld>
  <p:clrMapOvr>
    <a:masterClrMapping/>
  </p:clrMapOvr>
</p:sld>
</file>

<file path=ppt/theme/theme1.xml><?xml version="1.0" encoding="utf-8"?>
<a:theme xmlns:a="http://schemas.openxmlformats.org/drawingml/2006/main" name="SU vit eld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Swe Standard 4 3 PowerpointMall" id="{A2623D08-30ED-4948-A60F-8E66A7BEA465}" vid="{A4B3669F-905C-3A45-A17B-289E6AFB46E2}"/>
    </a:ext>
  </a:extLst>
</a:theme>
</file>

<file path=ppt/theme/theme2.xml><?xml version="1.0" encoding="utf-8"?>
<a:theme xmlns:a="http://schemas.openxmlformats.org/drawingml/2006/main" name="SU Kronor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Swe Standard 4 3 PowerpointMall" id="{A2623D08-30ED-4948-A60F-8E66A7BEA465}" vid="{B993C5DD-C73A-CB49-B465-085063931BC3}"/>
    </a:ext>
  </a:extLst>
</a:theme>
</file>

<file path=ppt/theme/theme3.xml><?xml version="1.0" encoding="utf-8"?>
<a:theme xmlns:a="http://schemas.openxmlformats.org/drawingml/2006/main" name="SU Olivkvi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Swe Standard 4 3 PowerpointMall" id="{A2623D08-30ED-4948-A60F-8E66A7BEA465}" vid="{19542D09-EA68-4E43-AEAD-D44819E315F9}"/>
    </a:ext>
  </a:extLst>
</a:theme>
</file>

<file path=ppt/theme/theme4.xml><?xml version="1.0" encoding="utf-8"?>
<a:theme xmlns:a="http://schemas.openxmlformats.org/drawingml/2006/main" name="SU blå eld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Swe Standard 4 3 PowerpointMall" id="{A2623D08-30ED-4948-A60F-8E66A7BEA465}" vid="{1646AA20-07DE-354D-8186-860CEC2F2FB8}"/>
    </a:ext>
  </a:extLst>
</a:theme>
</file>

<file path=ppt/theme/theme5.xml><?xml version="1.0" encoding="utf-8"?>
<a:theme xmlns:a="http://schemas.openxmlformats.org/drawingml/2006/main" name="SU blå kronor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Swe Standard 4 3 PowerpointMall" id="{A2623D08-30ED-4948-A60F-8E66A7BEA465}" vid="{347ABA1F-B929-8F40-9017-F25B0B5863FC}"/>
    </a:ext>
  </a:extLst>
</a:theme>
</file>

<file path=ppt/theme/theme6.xml><?xml version="1.0" encoding="utf-8"?>
<a:theme xmlns:a="http://schemas.openxmlformats.org/drawingml/2006/main" name="SU blå olivkvi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Swe Standard 4 3 PowerpointMall" id="{A2623D08-30ED-4948-A60F-8E66A7BEA465}" vid="{91D87F6B-02BD-E04B-A31B-17A8BB26762D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 Swe Standard 4 3 PowerpointMall</Template>
  <TotalTime>491</TotalTime>
  <Words>723</Words>
  <Application>Microsoft Office PowerPoint</Application>
  <PresentationFormat>Skærmshow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15</vt:i4>
      </vt:variant>
    </vt:vector>
  </HeadingPairs>
  <TitlesOfParts>
    <vt:vector size="24" baseType="lpstr">
      <vt:lpstr>Arial</vt:lpstr>
      <vt:lpstr>Calibri</vt:lpstr>
      <vt:lpstr>Verdana</vt:lpstr>
      <vt:lpstr>SU vit eld</vt:lpstr>
      <vt:lpstr>SU Kronor</vt:lpstr>
      <vt:lpstr>SU Olivkvist</vt:lpstr>
      <vt:lpstr>SU blå eld</vt:lpstr>
      <vt:lpstr>SU blå kronor</vt:lpstr>
      <vt:lpstr>SU blå olivkvist</vt:lpstr>
      <vt:lpstr>A Swedish Handbook in Speech-to-text Interpreting</vt:lpstr>
      <vt:lpstr> Speech-to-text (STT) interpreter</vt:lpstr>
      <vt:lpstr>Existing documentation on STTI</vt:lpstr>
      <vt:lpstr>The sister discipline of STTI: Live subtitling</vt:lpstr>
      <vt:lpstr>Aim of our book</vt:lpstr>
      <vt:lpstr>Editors</vt:lpstr>
      <vt:lpstr>Contents</vt:lpstr>
      <vt:lpstr>The chapters</vt:lpstr>
      <vt:lpstr>PowerPoint-præsentation</vt:lpstr>
      <vt:lpstr>Chapter 2: The history of STTI in Sweden</vt:lpstr>
      <vt:lpstr>Chapter 12: Preparation, work with abbreviations, co-operation</vt:lpstr>
      <vt:lpstr>Chapter 13: Current trends in Swedish STTI and future development  </vt:lpstr>
      <vt:lpstr>Any peer reviewing of the chapters?</vt:lpstr>
      <vt:lpstr>The book is not public yet, but will hopefully be before the end of this year</vt:lpstr>
      <vt:lpstr>Thank you for your attention!</vt:lpstr>
    </vt:vector>
  </TitlesOfParts>
  <Company>Stockholms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Ulf Norberg</dc:creator>
  <cp:lastModifiedBy>Peter Lundh</cp:lastModifiedBy>
  <cp:revision>34</cp:revision>
  <cp:lastPrinted>2021-09-23T21:47:15Z</cp:lastPrinted>
  <dcterms:created xsi:type="dcterms:W3CDTF">2018-09-24T13:34:06Z</dcterms:created>
  <dcterms:modified xsi:type="dcterms:W3CDTF">2021-10-05T18:07:28Z</dcterms:modified>
</cp:coreProperties>
</file>